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79" r:id="rId3"/>
    <p:sldId id="273" r:id="rId4"/>
    <p:sldId id="257" r:id="rId5"/>
    <p:sldId id="258" r:id="rId6"/>
    <p:sldId id="259" r:id="rId7"/>
    <p:sldId id="260" r:id="rId8"/>
    <p:sldId id="277" r:id="rId9"/>
    <p:sldId id="278" r:id="rId10"/>
    <p:sldId id="274" r:id="rId11"/>
    <p:sldId id="268" r:id="rId12"/>
    <p:sldId id="262" r:id="rId13"/>
    <p:sldId id="263" r:id="rId14"/>
    <p:sldId id="264" r:id="rId15"/>
    <p:sldId id="270" r:id="rId16"/>
    <p:sldId id="272" r:id="rId17"/>
    <p:sldId id="271" r:id="rId18"/>
    <p:sldId id="265" r:id="rId19"/>
    <p:sldId id="266"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0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9272" autoAdjust="0"/>
  </p:normalViewPr>
  <p:slideViewPr>
    <p:cSldViewPr snapToGrid="0" snapToObjects="1">
      <p:cViewPr varScale="1">
        <p:scale>
          <a:sx n="62" d="100"/>
          <a:sy n="62" d="100"/>
        </p:scale>
        <p:origin x="-20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3EED2-47BF-4F82-927F-4439C8574F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05085E37-47AB-4D3B-B7E4-26C0F487C31F}">
      <dgm:prSet phldrT="[Text]"/>
      <dgm:spPr>
        <a:solidFill>
          <a:srgbClr val="C00000"/>
        </a:solidFill>
      </dgm:spPr>
      <dgm:t>
        <a:bodyPr/>
        <a:lstStyle/>
        <a:p>
          <a:r>
            <a:rPr lang="en-CA" dirty="0" smtClean="0"/>
            <a:t>Confirm Diagnosis</a:t>
          </a:r>
          <a:endParaRPr lang="en-CA" dirty="0"/>
        </a:p>
      </dgm:t>
    </dgm:pt>
    <dgm:pt modelId="{96E2BFE0-6E51-4A94-999F-E625128D9C43}" type="parTrans" cxnId="{F3F2FCB3-1851-4563-8078-1EF77D2C5214}">
      <dgm:prSet/>
      <dgm:spPr/>
      <dgm:t>
        <a:bodyPr/>
        <a:lstStyle/>
        <a:p>
          <a:endParaRPr lang="en-CA"/>
        </a:p>
      </dgm:t>
    </dgm:pt>
    <dgm:pt modelId="{12BDAEA6-AACF-4665-B679-1F724649A2BB}" type="sibTrans" cxnId="{F3F2FCB3-1851-4563-8078-1EF77D2C5214}">
      <dgm:prSet/>
      <dgm:spPr/>
      <dgm:t>
        <a:bodyPr/>
        <a:lstStyle/>
        <a:p>
          <a:endParaRPr lang="en-CA"/>
        </a:p>
      </dgm:t>
    </dgm:pt>
    <dgm:pt modelId="{41E13A1A-7B9E-485D-9D74-E770890EC0AD}">
      <dgm:prSet phldrT="[Tex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Review lab slip</a:t>
          </a:r>
          <a:endParaRPr lang="en-CA" dirty="0"/>
        </a:p>
      </dgm:t>
    </dgm:pt>
    <dgm:pt modelId="{73334C2B-B058-4CF2-A447-7312F6866782}" type="parTrans" cxnId="{47E7D30F-38AF-42F8-B12C-E802D91A59D0}">
      <dgm:prSet/>
      <dgm:spPr/>
      <dgm:t>
        <a:bodyPr/>
        <a:lstStyle/>
        <a:p>
          <a:endParaRPr lang="en-CA"/>
        </a:p>
      </dgm:t>
    </dgm:pt>
    <dgm:pt modelId="{609E122E-BC87-4FBE-90E0-02E2AC646CCC}" type="sibTrans" cxnId="{47E7D30F-38AF-42F8-B12C-E802D91A59D0}">
      <dgm:prSet/>
      <dgm:spPr/>
      <dgm:t>
        <a:bodyPr/>
        <a:lstStyle/>
        <a:p>
          <a:endParaRPr lang="en-CA"/>
        </a:p>
      </dgm:t>
    </dgm:pt>
    <dgm:pt modelId="{87453EE3-6726-44E6-9C23-7BA33609E93E}">
      <dgm:prSet phldrT="[Tex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Review Appendix B (IDP) to confirm case definition and if reportable</a:t>
          </a:r>
          <a:endParaRPr lang="en-CA" dirty="0"/>
        </a:p>
      </dgm:t>
    </dgm:pt>
    <dgm:pt modelId="{3430C67B-08FB-4E87-B49A-4D9E93445027}" type="parTrans" cxnId="{0E0CED34-BBEE-4DBB-93FE-82BD9F9ECE9B}">
      <dgm:prSet/>
      <dgm:spPr/>
      <dgm:t>
        <a:bodyPr/>
        <a:lstStyle/>
        <a:p>
          <a:endParaRPr lang="en-CA"/>
        </a:p>
      </dgm:t>
    </dgm:pt>
    <dgm:pt modelId="{4BF63866-0D36-455F-B94E-79099FCCFB16}" type="sibTrans" cxnId="{0E0CED34-BBEE-4DBB-93FE-82BD9F9ECE9B}">
      <dgm:prSet/>
      <dgm:spPr/>
      <dgm:t>
        <a:bodyPr/>
        <a:lstStyle/>
        <a:p>
          <a:endParaRPr lang="en-CA"/>
        </a:p>
      </dgm:t>
    </dgm:pt>
    <dgm:pt modelId="{145D21DB-E25C-4502-B987-7D0FD987F403}">
      <dgm:prSet phldrT="[Text]"/>
      <dgm:spPr>
        <a:solidFill>
          <a:srgbClr val="C00000"/>
        </a:solidFill>
      </dgm:spPr>
      <dgm:t>
        <a:bodyPr/>
        <a:lstStyle/>
        <a:p>
          <a:r>
            <a:rPr lang="en-CA" dirty="0" smtClean="0"/>
            <a:t>Case Management</a:t>
          </a:r>
          <a:endParaRPr lang="en-CA" dirty="0"/>
        </a:p>
      </dgm:t>
    </dgm:pt>
    <dgm:pt modelId="{95E1EA33-6EC6-4A1A-AF83-0E75410506FF}" type="parTrans" cxnId="{FA4DEC9A-4E5A-4276-BEFC-F3C6B84960B5}">
      <dgm:prSet/>
      <dgm:spPr/>
      <dgm:t>
        <a:bodyPr/>
        <a:lstStyle/>
        <a:p>
          <a:endParaRPr lang="en-CA"/>
        </a:p>
      </dgm:t>
    </dgm:pt>
    <dgm:pt modelId="{892D7B3E-A05D-4153-913D-E466DFE334F7}" type="sibTrans" cxnId="{FA4DEC9A-4E5A-4276-BEFC-F3C6B84960B5}">
      <dgm:prSet/>
      <dgm:spPr/>
      <dgm:t>
        <a:bodyPr/>
        <a:lstStyle/>
        <a:p>
          <a:endParaRPr lang="en-CA"/>
        </a:p>
      </dgm:t>
    </dgm:pt>
    <dgm:pt modelId="{FFF24493-8617-4879-AE6D-BF567D53973B}">
      <dgm:prSet phldrT="[Tex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Investigate history of the disease		Counselling</a:t>
          </a:r>
          <a:endParaRPr lang="en-CA" dirty="0"/>
        </a:p>
      </dgm:t>
    </dgm:pt>
    <dgm:pt modelId="{3B1A97F3-2222-4C60-A212-B03FAE33DF40}" type="parTrans" cxnId="{31DC0D46-7E21-4DA5-B723-4B9428DD4D67}">
      <dgm:prSet/>
      <dgm:spPr/>
      <dgm:t>
        <a:bodyPr/>
        <a:lstStyle/>
        <a:p>
          <a:endParaRPr lang="en-CA"/>
        </a:p>
      </dgm:t>
    </dgm:pt>
    <dgm:pt modelId="{7A2A7FCD-AE08-4137-9A04-0CCF46C8590D}" type="sibTrans" cxnId="{31DC0D46-7E21-4DA5-B723-4B9428DD4D67}">
      <dgm:prSet/>
      <dgm:spPr/>
      <dgm:t>
        <a:bodyPr/>
        <a:lstStyle/>
        <a:p>
          <a:endParaRPr lang="en-CA"/>
        </a:p>
      </dgm:t>
    </dgm:pt>
    <dgm:pt modelId="{9F6A8282-94E1-41F1-BE1A-36BAE15A5DED}">
      <dgm:prSet phldrT="[Tex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Immunization or immunoglobulin</a:t>
          </a:r>
          <a:endParaRPr lang="en-CA" dirty="0"/>
        </a:p>
      </dgm:t>
    </dgm:pt>
    <dgm:pt modelId="{9965361B-7874-4ABA-BB1A-AA9AB4FD39FC}" type="parTrans" cxnId="{E98AB30D-B0A6-4FE5-BF6D-0BDABB90D487}">
      <dgm:prSet/>
      <dgm:spPr/>
      <dgm:t>
        <a:bodyPr/>
        <a:lstStyle/>
        <a:p>
          <a:endParaRPr lang="en-CA"/>
        </a:p>
      </dgm:t>
    </dgm:pt>
    <dgm:pt modelId="{8176CB03-9793-4A8C-9A95-27BD462F5BE4}" type="sibTrans" cxnId="{E98AB30D-B0A6-4FE5-BF6D-0BDABB90D487}">
      <dgm:prSet/>
      <dgm:spPr/>
      <dgm:t>
        <a:bodyPr/>
        <a:lstStyle/>
        <a:p>
          <a:endParaRPr lang="en-CA"/>
        </a:p>
      </dgm:t>
    </dgm:pt>
    <dgm:pt modelId="{19FEEAF6-AE51-4459-8D4C-3628FAC695F0}">
      <dgm:prSet phldrT="[Text]"/>
      <dgm:spPr>
        <a:solidFill>
          <a:srgbClr val="C00000"/>
        </a:solidFill>
      </dgm:spPr>
      <dgm:t>
        <a:bodyPr/>
        <a:lstStyle/>
        <a:p>
          <a:r>
            <a:rPr lang="en-CA" dirty="0" smtClean="0"/>
            <a:t>Contact Tracing</a:t>
          </a:r>
          <a:endParaRPr lang="en-CA" dirty="0"/>
        </a:p>
      </dgm:t>
    </dgm:pt>
    <dgm:pt modelId="{840DAF49-2FDE-462E-9123-478E40308FF3}" type="parTrans" cxnId="{9A74D951-52BB-4E4C-8FAF-7B3E3D5BCC3B}">
      <dgm:prSet/>
      <dgm:spPr/>
      <dgm:t>
        <a:bodyPr/>
        <a:lstStyle/>
        <a:p>
          <a:endParaRPr lang="en-CA"/>
        </a:p>
      </dgm:t>
    </dgm:pt>
    <dgm:pt modelId="{BB523133-7F06-4EC7-8CFB-709AF3252AD0}" type="sibTrans" cxnId="{9A74D951-52BB-4E4C-8FAF-7B3E3D5BCC3B}">
      <dgm:prSet/>
      <dgm:spPr/>
      <dgm:t>
        <a:bodyPr/>
        <a:lstStyle/>
        <a:p>
          <a:endParaRPr lang="en-CA"/>
        </a:p>
      </dgm:t>
    </dgm:pt>
    <dgm:pt modelId="{BE625C25-8D8E-456D-B7D7-AE95032DB4AA}">
      <dgm:prSet phldrT="[Tex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Prepare list based on mode of transmission and incubation period</a:t>
          </a:r>
          <a:endParaRPr lang="en-CA" dirty="0"/>
        </a:p>
      </dgm:t>
    </dgm:pt>
    <dgm:pt modelId="{6CCC3EE1-27C9-4B84-9DBD-F81852542AC2}" type="parTrans" cxnId="{AE71F9D6-E6D2-4E0D-8BE7-5CBB96BC9A5C}">
      <dgm:prSet/>
      <dgm:spPr/>
      <dgm:t>
        <a:bodyPr/>
        <a:lstStyle/>
        <a:p>
          <a:endParaRPr lang="en-CA"/>
        </a:p>
      </dgm:t>
    </dgm:pt>
    <dgm:pt modelId="{701D0866-E0F2-4184-9D1B-A4E01623B935}" type="sibTrans" cxnId="{AE71F9D6-E6D2-4E0D-8BE7-5CBB96BC9A5C}">
      <dgm:prSet/>
      <dgm:spPr/>
      <dgm:t>
        <a:bodyPr/>
        <a:lstStyle/>
        <a:p>
          <a:endParaRPr lang="en-CA"/>
        </a:p>
      </dgm:t>
    </dgm:pt>
    <dgm:pt modelId="{7892F90E-B881-4171-BADC-90D034BA32FD}">
      <dgm:prSet phldrT="[Tex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Recommend testing or treatment</a:t>
          </a:r>
          <a:endParaRPr lang="en-CA" dirty="0"/>
        </a:p>
      </dgm:t>
    </dgm:pt>
    <dgm:pt modelId="{A997AA51-AF51-42EC-B917-3DFECA5F86A7}" type="parTrans" cxnId="{091D54C7-5F20-40EA-9B6E-7084B4759978}">
      <dgm:prSet/>
      <dgm:spPr/>
      <dgm:t>
        <a:bodyPr/>
        <a:lstStyle/>
        <a:p>
          <a:endParaRPr lang="en-CA"/>
        </a:p>
      </dgm:t>
    </dgm:pt>
    <dgm:pt modelId="{37F9B398-0C24-41D5-814F-8451382CC649}" type="sibTrans" cxnId="{091D54C7-5F20-40EA-9B6E-7084B4759978}">
      <dgm:prSet/>
      <dgm:spPr/>
      <dgm:t>
        <a:bodyPr/>
        <a:lstStyle/>
        <a:p>
          <a:endParaRPr lang="en-CA"/>
        </a:p>
      </dgm:t>
    </dgm:pt>
    <dgm:pt modelId="{A18BB84C-9AEC-4378-8296-C45FFF36D51F}">
      <dgm:prSet/>
      <dgm:spPr>
        <a:solidFill>
          <a:srgbClr val="C00000"/>
        </a:solidFill>
      </dgm:spPr>
      <dgm:t>
        <a:bodyPr/>
        <a:lstStyle/>
        <a:p>
          <a:r>
            <a:rPr lang="en-CA" dirty="0" smtClean="0"/>
            <a:t>Prevention Activities</a:t>
          </a:r>
          <a:endParaRPr lang="en-CA" dirty="0"/>
        </a:p>
      </dgm:t>
    </dgm:pt>
    <dgm:pt modelId="{958C84ED-4B1A-4A8C-964E-E858A0EB9B01}" type="parTrans" cxnId="{CBC53ADD-E077-4AD6-8DDC-E8086023B349}">
      <dgm:prSet/>
      <dgm:spPr/>
      <dgm:t>
        <a:bodyPr/>
        <a:lstStyle/>
        <a:p>
          <a:endParaRPr lang="en-CA"/>
        </a:p>
      </dgm:t>
    </dgm:pt>
    <dgm:pt modelId="{02A71A56-89CE-4E95-B572-20B91AE2BCFD}" type="sibTrans" cxnId="{CBC53ADD-E077-4AD6-8DDC-E8086023B349}">
      <dgm:prSet/>
      <dgm:spPr/>
      <dgm:t>
        <a:bodyPr/>
        <a:lstStyle/>
        <a:p>
          <a:endParaRPr lang="en-CA"/>
        </a:p>
      </dgm:t>
    </dgm:pt>
    <dgm:pt modelId="{A7970841-C0FD-4871-82CF-5A113E4BA749}">
      <dgm:prSet/>
      <dgm:spPr>
        <a:solidFill>
          <a:srgbClr val="C00000"/>
        </a:solidFill>
      </dgm:spPr>
      <dgm:t>
        <a:bodyPr/>
        <a:lstStyle/>
        <a:p>
          <a:r>
            <a:rPr lang="en-CA" dirty="0" smtClean="0"/>
            <a:t>Surveillance and Reporting</a:t>
          </a:r>
          <a:endParaRPr lang="en-CA" dirty="0"/>
        </a:p>
      </dgm:t>
    </dgm:pt>
    <dgm:pt modelId="{9EA3A0C4-09A3-4D8B-8EDD-076AA05CB5ED}" type="parTrans" cxnId="{416DFBDA-BD32-4FCF-8C7B-B2DBC07C558C}">
      <dgm:prSet/>
      <dgm:spPr/>
      <dgm:t>
        <a:bodyPr/>
        <a:lstStyle/>
        <a:p>
          <a:endParaRPr lang="en-CA"/>
        </a:p>
      </dgm:t>
    </dgm:pt>
    <dgm:pt modelId="{9D0725D2-08DD-4EF1-BEB4-C9E3C7B1AC76}" type="sibTrans" cxnId="{416DFBDA-BD32-4FCF-8C7B-B2DBC07C558C}">
      <dgm:prSet/>
      <dgm:spPr/>
      <dgm:t>
        <a:bodyPr/>
        <a:lstStyle/>
        <a:p>
          <a:endParaRPr lang="en-CA"/>
        </a:p>
      </dgm:t>
    </dgm:pt>
    <dgm:pt modelId="{A682F11C-C241-41DD-9828-8514DA343644}">
      <dgm:prSe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Community education				Community immunization blitz</a:t>
          </a:r>
          <a:endParaRPr lang="en-CA" dirty="0"/>
        </a:p>
      </dgm:t>
    </dgm:pt>
    <dgm:pt modelId="{F24EF45B-8117-4FEB-A5EE-7D8A1063AA65}" type="parTrans" cxnId="{7235B98D-7198-44A7-81E6-CF06F9B9BE08}">
      <dgm:prSet/>
      <dgm:spPr/>
      <dgm:t>
        <a:bodyPr/>
        <a:lstStyle/>
        <a:p>
          <a:endParaRPr lang="en-CA"/>
        </a:p>
      </dgm:t>
    </dgm:pt>
    <dgm:pt modelId="{F66055BA-275D-4BF9-8030-7D5159E9A436}" type="sibTrans" cxnId="{7235B98D-7198-44A7-81E6-CF06F9B9BE08}">
      <dgm:prSet/>
      <dgm:spPr/>
      <dgm:t>
        <a:bodyPr/>
        <a:lstStyle/>
        <a:p>
          <a:endParaRPr lang="en-CA"/>
        </a:p>
      </dgm:t>
    </dgm:pt>
    <dgm:pt modelId="{51252209-6652-465D-94BE-0F6C6D582179}">
      <dgm:prSe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Targeted education				Harm reduction</a:t>
          </a:r>
          <a:endParaRPr lang="en-CA" dirty="0"/>
        </a:p>
      </dgm:t>
    </dgm:pt>
    <dgm:pt modelId="{A15317AA-1407-4826-A174-88403A7D8EC9}" type="parTrans" cxnId="{54C1E0BE-8E9D-4FFA-93FC-DC861BC6B9D7}">
      <dgm:prSet/>
      <dgm:spPr/>
      <dgm:t>
        <a:bodyPr/>
        <a:lstStyle/>
        <a:p>
          <a:endParaRPr lang="en-CA"/>
        </a:p>
      </dgm:t>
    </dgm:pt>
    <dgm:pt modelId="{DC9B4542-A430-4E55-8AEC-CB623829BB9D}" type="sibTrans" cxnId="{54C1E0BE-8E9D-4FFA-93FC-DC861BC6B9D7}">
      <dgm:prSet/>
      <dgm:spPr/>
      <dgm:t>
        <a:bodyPr/>
        <a:lstStyle/>
        <a:p>
          <a:endParaRPr lang="en-CA"/>
        </a:p>
      </dgm:t>
    </dgm:pt>
    <dgm:pt modelId="{49E36481-C253-4DC0-86BB-D971F9D1CD37}">
      <dgm:prSe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Complete appropriate forms and submit to CD nurse</a:t>
          </a:r>
          <a:endParaRPr lang="en-CA" dirty="0"/>
        </a:p>
      </dgm:t>
    </dgm:pt>
    <dgm:pt modelId="{274F1C7F-D06D-4A60-BDA2-47CA3EE7C4D3}" type="parTrans" cxnId="{8EA683FF-342A-44FE-A376-F79F06CA6086}">
      <dgm:prSet/>
      <dgm:spPr/>
      <dgm:t>
        <a:bodyPr/>
        <a:lstStyle/>
        <a:p>
          <a:endParaRPr lang="en-CA"/>
        </a:p>
      </dgm:t>
    </dgm:pt>
    <dgm:pt modelId="{0D663146-F0F5-48C4-B354-13BA0D2EDFD1}" type="sibTrans" cxnId="{8EA683FF-342A-44FE-A376-F79F06CA6086}">
      <dgm:prSet/>
      <dgm:spPr/>
      <dgm:t>
        <a:bodyPr/>
        <a:lstStyle/>
        <a:p>
          <a:endParaRPr lang="en-CA"/>
        </a:p>
      </dgm:t>
    </dgm:pt>
    <dgm:pt modelId="{A7934148-9F2F-4DCD-9AD1-3BC1065A7E8C}">
      <dgm:prSe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Monitor for increased cases in the community that may indicate an outbreak</a:t>
          </a:r>
          <a:endParaRPr lang="en-CA" dirty="0"/>
        </a:p>
      </dgm:t>
    </dgm:pt>
    <dgm:pt modelId="{028CE3A7-9A5F-4C6D-9506-3394989AC8B4}" type="parTrans" cxnId="{E7BA43C2-ED69-4DEF-A390-D01FA68C995B}">
      <dgm:prSet/>
      <dgm:spPr/>
      <dgm:t>
        <a:bodyPr/>
        <a:lstStyle/>
        <a:p>
          <a:endParaRPr lang="en-CA"/>
        </a:p>
      </dgm:t>
    </dgm:pt>
    <dgm:pt modelId="{D78DFE54-72D7-4ECD-85DE-A63CAFD74B86}" type="sibTrans" cxnId="{E7BA43C2-ED69-4DEF-A390-D01FA68C995B}">
      <dgm:prSet/>
      <dgm:spPr/>
      <dgm:t>
        <a:bodyPr/>
        <a:lstStyle/>
        <a:p>
          <a:endParaRPr lang="en-CA"/>
        </a:p>
      </dgm:t>
    </dgm:pt>
    <dgm:pt modelId="{900A7590-4B43-4CA7-AB73-42B0509F8216}">
      <dgm:prSet/>
      <dgm:spPr>
        <a:solidFill>
          <a:srgbClr val="C00000"/>
        </a:solidFill>
      </dgm:spPr>
      <dgm:t>
        <a:bodyPr/>
        <a:lstStyle/>
        <a:p>
          <a:r>
            <a:rPr lang="en-CA" dirty="0" smtClean="0"/>
            <a:t>Outbreak Management</a:t>
          </a:r>
          <a:endParaRPr lang="en-CA" dirty="0"/>
        </a:p>
      </dgm:t>
    </dgm:pt>
    <dgm:pt modelId="{B5771D88-FC0E-43C5-BC96-819517F7B6FE}" type="parTrans" cxnId="{498FDE1C-20E0-4FED-BD53-49B3DEAFA232}">
      <dgm:prSet/>
      <dgm:spPr/>
      <dgm:t>
        <a:bodyPr/>
        <a:lstStyle/>
        <a:p>
          <a:endParaRPr lang="en-CA"/>
        </a:p>
      </dgm:t>
    </dgm:pt>
    <dgm:pt modelId="{B1358AEA-880F-4017-9F67-F50F220F9836}" type="sibTrans" cxnId="{498FDE1C-20E0-4FED-BD53-49B3DEAFA232}">
      <dgm:prSet/>
      <dgm:spPr/>
      <dgm:t>
        <a:bodyPr/>
        <a:lstStyle/>
        <a:p>
          <a:endParaRPr lang="en-CA"/>
        </a:p>
      </dgm:t>
    </dgm:pt>
    <dgm:pt modelId="{3733075B-AA40-41DF-A1BF-E44998CA56DA}">
      <dgm:prSe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Covered in subsequent presentation</a:t>
          </a:r>
          <a:endParaRPr lang="en-CA" dirty="0"/>
        </a:p>
      </dgm:t>
    </dgm:pt>
    <dgm:pt modelId="{15D68871-3C59-47A5-8DD4-D83A0705142F}" type="parTrans" cxnId="{308E0CC2-BB93-4CFD-8022-E2FF1860035D}">
      <dgm:prSet/>
      <dgm:spPr/>
      <dgm:t>
        <a:bodyPr/>
        <a:lstStyle/>
        <a:p>
          <a:endParaRPr lang="en-CA"/>
        </a:p>
      </dgm:t>
    </dgm:pt>
    <dgm:pt modelId="{33875F84-10B3-4BDB-BD03-1ABF1038E6C1}" type="sibTrans" cxnId="{308E0CC2-BB93-4CFD-8022-E2FF1860035D}">
      <dgm:prSet/>
      <dgm:spPr/>
      <dgm:t>
        <a:bodyPr/>
        <a:lstStyle/>
        <a:p>
          <a:endParaRPr lang="en-CA"/>
        </a:p>
      </dgm:t>
    </dgm:pt>
    <dgm:pt modelId="{FD5DF6B9-2EE5-456B-B482-2DD054F26784}">
      <dgm:prSet phldrT="[Text]"/>
      <dgm:spPr>
        <a:solidFill>
          <a:schemeClr val="accent2">
            <a:lumMod val="20000"/>
            <a:lumOff val="80000"/>
            <a:alpha val="90000"/>
          </a:schemeClr>
        </a:solidFill>
        <a:ln>
          <a:solidFill>
            <a:schemeClr val="accent2">
              <a:lumMod val="40000"/>
              <a:lumOff val="60000"/>
              <a:alpha val="90000"/>
            </a:schemeClr>
          </a:solidFill>
        </a:ln>
      </dgm:spPr>
      <dgm:t>
        <a:bodyPr/>
        <a:lstStyle/>
        <a:p>
          <a:r>
            <a:rPr lang="en-CA" dirty="0" smtClean="0"/>
            <a:t>Treatment of disease or symptoms if needed</a:t>
          </a:r>
          <a:endParaRPr lang="en-CA" dirty="0"/>
        </a:p>
      </dgm:t>
    </dgm:pt>
    <dgm:pt modelId="{04FAA1FE-A349-4FA1-B38B-BBE205E9FB8E}" type="parTrans" cxnId="{47AED554-1997-4A36-9A53-1BE27732D1DD}">
      <dgm:prSet/>
      <dgm:spPr/>
      <dgm:t>
        <a:bodyPr/>
        <a:lstStyle/>
        <a:p>
          <a:endParaRPr lang="en-CA"/>
        </a:p>
      </dgm:t>
    </dgm:pt>
    <dgm:pt modelId="{DE7392E0-0D5F-4F85-9ECF-10F8FF1B0A03}" type="sibTrans" cxnId="{47AED554-1997-4A36-9A53-1BE27732D1DD}">
      <dgm:prSet/>
      <dgm:spPr/>
      <dgm:t>
        <a:bodyPr/>
        <a:lstStyle/>
        <a:p>
          <a:endParaRPr lang="en-CA"/>
        </a:p>
      </dgm:t>
    </dgm:pt>
    <dgm:pt modelId="{F57C6D6F-A251-4B1B-AC8E-1EB97AE41F5B}" type="pres">
      <dgm:prSet presAssocID="{3183EED2-47BF-4F82-927F-4439C8574FC3}" presName="Name0" presStyleCnt="0">
        <dgm:presLayoutVars>
          <dgm:dir/>
          <dgm:animLvl val="lvl"/>
          <dgm:resizeHandles val="exact"/>
        </dgm:presLayoutVars>
      </dgm:prSet>
      <dgm:spPr/>
      <dgm:t>
        <a:bodyPr/>
        <a:lstStyle/>
        <a:p>
          <a:endParaRPr lang="en-CA"/>
        </a:p>
      </dgm:t>
    </dgm:pt>
    <dgm:pt modelId="{70E51B1A-A69F-4FB1-BE87-9550A3D50C5F}" type="pres">
      <dgm:prSet presAssocID="{05085E37-47AB-4D3B-B7E4-26C0F487C31F}" presName="linNode" presStyleCnt="0"/>
      <dgm:spPr/>
    </dgm:pt>
    <dgm:pt modelId="{B9A36EC7-413A-46B8-B8F4-D84F0AAAA99E}" type="pres">
      <dgm:prSet presAssocID="{05085E37-47AB-4D3B-B7E4-26C0F487C31F}" presName="parentText" presStyleLbl="node1" presStyleIdx="0" presStyleCnt="6">
        <dgm:presLayoutVars>
          <dgm:chMax val="1"/>
          <dgm:bulletEnabled val="1"/>
        </dgm:presLayoutVars>
      </dgm:prSet>
      <dgm:spPr/>
      <dgm:t>
        <a:bodyPr/>
        <a:lstStyle/>
        <a:p>
          <a:endParaRPr lang="en-CA"/>
        </a:p>
      </dgm:t>
    </dgm:pt>
    <dgm:pt modelId="{1A9B620B-56E1-4CBB-9022-4EF32645D2AC}" type="pres">
      <dgm:prSet presAssocID="{05085E37-47AB-4D3B-B7E4-26C0F487C31F}" presName="descendantText" presStyleLbl="alignAccFollowNode1" presStyleIdx="0" presStyleCnt="6">
        <dgm:presLayoutVars>
          <dgm:bulletEnabled val="1"/>
        </dgm:presLayoutVars>
      </dgm:prSet>
      <dgm:spPr/>
      <dgm:t>
        <a:bodyPr/>
        <a:lstStyle/>
        <a:p>
          <a:endParaRPr lang="en-CA"/>
        </a:p>
      </dgm:t>
    </dgm:pt>
    <dgm:pt modelId="{D2B40111-1BD0-4C8F-A844-1EA709E1C9BC}" type="pres">
      <dgm:prSet presAssocID="{12BDAEA6-AACF-4665-B679-1F724649A2BB}" presName="sp" presStyleCnt="0"/>
      <dgm:spPr/>
    </dgm:pt>
    <dgm:pt modelId="{9250F8E9-0875-4067-8188-9850FFFC7328}" type="pres">
      <dgm:prSet presAssocID="{145D21DB-E25C-4502-B987-7D0FD987F403}" presName="linNode" presStyleCnt="0"/>
      <dgm:spPr/>
    </dgm:pt>
    <dgm:pt modelId="{EDE042F0-F475-41D8-A509-8FFA2D70ED27}" type="pres">
      <dgm:prSet presAssocID="{145D21DB-E25C-4502-B987-7D0FD987F403}" presName="parentText" presStyleLbl="node1" presStyleIdx="1" presStyleCnt="6">
        <dgm:presLayoutVars>
          <dgm:chMax val="1"/>
          <dgm:bulletEnabled val="1"/>
        </dgm:presLayoutVars>
      </dgm:prSet>
      <dgm:spPr/>
      <dgm:t>
        <a:bodyPr/>
        <a:lstStyle/>
        <a:p>
          <a:endParaRPr lang="en-CA"/>
        </a:p>
      </dgm:t>
    </dgm:pt>
    <dgm:pt modelId="{293C99F5-51BE-4352-ADA4-69AA4082B271}" type="pres">
      <dgm:prSet presAssocID="{145D21DB-E25C-4502-B987-7D0FD987F403}" presName="descendantText" presStyleLbl="alignAccFollowNode1" presStyleIdx="1" presStyleCnt="6">
        <dgm:presLayoutVars>
          <dgm:bulletEnabled val="1"/>
        </dgm:presLayoutVars>
      </dgm:prSet>
      <dgm:spPr/>
      <dgm:t>
        <a:bodyPr/>
        <a:lstStyle/>
        <a:p>
          <a:endParaRPr lang="en-CA"/>
        </a:p>
      </dgm:t>
    </dgm:pt>
    <dgm:pt modelId="{AA2C4613-BF15-4DE9-BE07-E6508480D5D7}" type="pres">
      <dgm:prSet presAssocID="{892D7B3E-A05D-4153-913D-E466DFE334F7}" presName="sp" presStyleCnt="0"/>
      <dgm:spPr/>
    </dgm:pt>
    <dgm:pt modelId="{A4FEC9E8-4031-450F-AE09-60C71DFC5F18}" type="pres">
      <dgm:prSet presAssocID="{19FEEAF6-AE51-4459-8D4C-3628FAC695F0}" presName="linNode" presStyleCnt="0"/>
      <dgm:spPr/>
    </dgm:pt>
    <dgm:pt modelId="{8DC5CBF6-2995-401F-BA7B-AB5FDE0F6DFF}" type="pres">
      <dgm:prSet presAssocID="{19FEEAF6-AE51-4459-8D4C-3628FAC695F0}" presName="parentText" presStyleLbl="node1" presStyleIdx="2" presStyleCnt="6">
        <dgm:presLayoutVars>
          <dgm:chMax val="1"/>
          <dgm:bulletEnabled val="1"/>
        </dgm:presLayoutVars>
      </dgm:prSet>
      <dgm:spPr/>
      <dgm:t>
        <a:bodyPr/>
        <a:lstStyle/>
        <a:p>
          <a:endParaRPr lang="en-CA"/>
        </a:p>
      </dgm:t>
    </dgm:pt>
    <dgm:pt modelId="{8C84B840-4639-49E9-BF01-20CE497A7771}" type="pres">
      <dgm:prSet presAssocID="{19FEEAF6-AE51-4459-8D4C-3628FAC695F0}" presName="descendantText" presStyleLbl="alignAccFollowNode1" presStyleIdx="2" presStyleCnt="6">
        <dgm:presLayoutVars>
          <dgm:bulletEnabled val="1"/>
        </dgm:presLayoutVars>
      </dgm:prSet>
      <dgm:spPr/>
      <dgm:t>
        <a:bodyPr/>
        <a:lstStyle/>
        <a:p>
          <a:endParaRPr lang="en-CA"/>
        </a:p>
      </dgm:t>
    </dgm:pt>
    <dgm:pt modelId="{54FCAEBA-F708-4EBB-A625-C4C13758B05F}" type="pres">
      <dgm:prSet presAssocID="{BB523133-7F06-4EC7-8CFB-709AF3252AD0}" presName="sp" presStyleCnt="0"/>
      <dgm:spPr/>
    </dgm:pt>
    <dgm:pt modelId="{E37886A9-C5CA-4230-9ADE-FA8A8F0DB5A1}" type="pres">
      <dgm:prSet presAssocID="{A18BB84C-9AEC-4378-8296-C45FFF36D51F}" presName="linNode" presStyleCnt="0"/>
      <dgm:spPr/>
    </dgm:pt>
    <dgm:pt modelId="{6ADF44C3-5678-43A5-B7B2-78077B0DD5EB}" type="pres">
      <dgm:prSet presAssocID="{A18BB84C-9AEC-4378-8296-C45FFF36D51F}" presName="parentText" presStyleLbl="node1" presStyleIdx="3" presStyleCnt="6">
        <dgm:presLayoutVars>
          <dgm:chMax val="1"/>
          <dgm:bulletEnabled val="1"/>
        </dgm:presLayoutVars>
      </dgm:prSet>
      <dgm:spPr/>
      <dgm:t>
        <a:bodyPr/>
        <a:lstStyle/>
        <a:p>
          <a:endParaRPr lang="en-CA"/>
        </a:p>
      </dgm:t>
    </dgm:pt>
    <dgm:pt modelId="{446DACCF-353F-4C28-A840-DF496E1CD7EC}" type="pres">
      <dgm:prSet presAssocID="{A18BB84C-9AEC-4378-8296-C45FFF36D51F}" presName="descendantText" presStyleLbl="alignAccFollowNode1" presStyleIdx="3" presStyleCnt="6">
        <dgm:presLayoutVars>
          <dgm:bulletEnabled val="1"/>
        </dgm:presLayoutVars>
      </dgm:prSet>
      <dgm:spPr/>
      <dgm:t>
        <a:bodyPr/>
        <a:lstStyle/>
        <a:p>
          <a:endParaRPr lang="en-CA"/>
        </a:p>
      </dgm:t>
    </dgm:pt>
    <dgm:pt modelId="{7D0E3F71-7A8A-4AB8-B69D-178D0544FD37}" type="pres">
      <dgm:prSet presAssocID="{02A71A56-89CE-4E95-B572-20B91AE2BCFD}" presName="sp" presStyleCnt="0"/>
      <dgm:spPr/>
    </dgm:pt>
    <dgm:pt modelId="{0377EA48-3ABD-4554-B3A0-C9C59A86B386}" type="pres">
      <dgm:prSet presAssocID="{900A7590-4B43-4CA7-AB73-42B0509F8216}" presName="linNode" presStyleCnt="0"/>
      <dgm:spPr/>
    </dgm:pt>
    <dgm:pt modelId="{EF70A059-DB2E-4595-8C65-2104D2F41BDC}" type="pres">
      <dgm:prSet presAssocID="{900A7590-4B43-4CA7-AB73-42B0509F8216}" presName="parentText" presStyleLbl="node1" presStyleIdx="4" presStyleCnt="6">
        <dgm:presLayoutVars>
          <dgm:chMax val="1"/>
          <dgm:bulletEnabled val="1"/>
        </dgm:presLayoutVars>
      </dgm:prSet>
      <dgm:spPr/>
      <dgm:t>
        <a:bodyPr/>
        <a:lstStyle/>
        <a:p>
          <a:endParaRPr lang="en-CA"/>
        </a:p>
      </dgm:t>
    </dgm:pt>
    <dgm:pt modelId="{EBC0080F-FC50-46D7-AC47-F7269404FE74}" type="pres">
      <dgm:prSet presAssocID="{900A7590-4B43-4CA7-AB73-42B0509F8216}" presName="descendantText" presStyleLbl="alignAccFollowNode1" presStyleIdx="4" presStyleCnt="6">
        <dgm:presLayoutVars>
          <dgm:bulletEnabled val="1"/>
        </dgm:presLayoutVars>
      </dgm:prSet>
      <dgm:spPr/>
      <dgm:t>
        <a:bodyPr/>
        <a:lstStyle/>
        <a:p>
          <a:endParaRPr lang="en-CA"/>
        </a:p>
      </dgm:t>
    </dgm:pt>
    <dgm:pt modelId="{DD0F3AB9-675A-4973-962D-FF04AB732FF1}" type="pres">
      <dgm:prSet presAssocID="{B1358AEA-880F-4017-9F67-F50F220F9836}" presName="sp" presStyleCnt="0"/>
      <dgm:spPr/>
    </dgm:pt>
    <dgm:pt modelId="{DC68785F-4EFF-417E-A16A-D10CE163F509}" type="pres">
      <dgm:prSet presAssocID="{A7970841-C0FD-4871-82CF-5A113E4BA749}" presName="linNode" presStyleCnt="0"/>
      <dgm:spPr/>
    </dgm:pt>
    <dgm:pt modelId="{110C56D2-F747-44D0-B8AA-2309F7F359DE}" type="pres">
      <dgm:prSet presAssocID="{A7970841-C0FD-4871-82CF-5A113E4BA749}" presName="parentText" presStyleLbl="node1" presStyleIdx="5" presStyleCnt="6">
        <dgm:presLayoutVars>
          <dgm:chMax val="1"/>
          <dgm:bulletEnabled val="1"/>
        </dgm:presLayoutVars>
      </dgm:prSet>
      <dgm:spPr/>
      <dgm:t>
        <a:bodyPr/>
        <a:lstStyle/>
        <a:p>
          <a:endParaRPr lang="en-CA"/>
        </a:p>
      </dgm:t>
    </dgm:pt>
    <dgm:pt modelId="{3279A5BB-2BC4-4CB8-82A5-08505385C9D6}" type="pres">
      <dgm:prSet presAssocID="{A7970841-C0FD-4871-82CF-5A113E4BA749}" presName="descendantText" presStyleLbl="alignAccFollowNode1" presStyleIdx="5" presStyleCnt="6">
        <dgm:presLayoutVars>
          <dgm:bulletEnabled val="1"/>
        </dgm:presLayoutVars>
      </dgm:prSet>
      <dgm:spPr/>
      <dgm:t>
        <a:bodyPr/>
        <a:lstStyle/>
        <a:p>
          <a:endParaRPr lang="en-CA"/>
        </a:p>
      </dgm:t>
    </dgm:pt>
  </dgm:ptLst>
  <dgm:cxnLst>
    <dgm:cxn modelId="{5FBB0E8F-BDDA-48A3-A1AC-FA3DE53E7D25}" type="presOf" srcId="{49E36481-C253-4DC0-86BB-D971F9D1CD37}" destId="{3279A5BB-2BC4-4CB8-82A5-08505385C9D6}" srcOrd="0" destOrd="0" presId="urn:microsoft.com/office/officeart/2005/8/layout/vList5"/>
    <dgm:cxn modelId="{000061E8-99BF-48D5-97EC-95DE066D0ABB}" type="presOf" srcId="{3733075B-AA40-41DF-A1BF-E44998CA56DA}" destId="{EBC0080F-FC50-46D7-AC47-F7269404FE74}" srcOrd="0" destOrd="0" presId="urn:microsoft.com/office/officeart/2005/8/layout/vList5"/>
    <dgm:cxn modelId="{54C1E0BE-8E9D-4FFA-93FC-DC861BC6B9D7}" srcId="{A18BB84C-9AEC-4378-8296-C45FFF36D51F}" destId="{51252209-6652-465D-94BE-0F6C6D582179}" srcOrd="1" destOrd="0" parTransId="{A15317AA-1407-4826-A174-88403A7D8EC9}" sibTransId="{DC9B4542-A430-4E55-8AEC-CB623829BB9D}"/>
    <dgm:cxn modelId="{C7FDAD98-8F8A-488E-BA7B-2D4E94828B4C}" type="presOf" srcId="{A7970841-C0FD-4871-82CF-5A113E4BA749}" destId="{110C56D2-F747-44D0-B8AA-2309F7F359DE}" srcOrd="0" destOrd="0" presId="urn:microsoft.com/office/officeart/2005/8/layout/vList5"/>
    <dgm:cxn modelId="{B2C7F30D-3D07-4213-ADD5-F858115DAD08}" type="presOf" srcId="{900A7590-4B43-4CA7-AB73-42B0509F8216}" destId="{EF70A059-DB2E-4595-8C65-2104D2F41BDC}" srcOrd="0" destOrd="0" presId="urn:microsoft.com/office/officeart/2005/8/layout/vList5"/>
    <dgm:cxn modelId="{31DC0D46-7E21-4DA5-B723-4B9428DD4D67}" srcId="{145D21DB-E25C-4502-B987-7D0FD987F403}" destId="{FFF24493-8617-4879-AE6D-BF567D53973B}" srcOrd="0" destOrd="0" parTransId="{3B1A97F3-2222-4C60-A212-B03FAE33DF40}" sibTransId="{7A2A7FCD-AE08-4137-9A04-0CCF46C8590D}"/>
    <dgm:cxn modelId="{308E0CC2-BB93-4CFD-8022-E2FF1860035D}" srcId="{900A7590-4B43-4CA7-AB73-42B0509F8216}" destId="{3733075B-AA40-41DF-A1BF-E44998CA56DA}" srcOrd="0" destOrd="0" parTransId="{15D68871-3C59-47A5-8DD4-D83A0705142F}" sibTransId="{33875F84-10B3-4BDB-BD03-1ABF1038E6C1}"/>
    <dgm:cxn modelId="{0E0CED34-BBEE-4DBB-93FE-82BD9F9ECE9B}" srcId="{05085E37-47AB-4D3B-B7E4-26C0F487C31F}" destId="{87453EE3-6726-44E6-9C23-7BA33609E93E}" srcOrd="1" destOrd="0" parTransId="{3430C67B-08FB-4E87-B49A-4D9E93445027}" sibTransId="{4BF63866-0D36-455F-B94E-79099FCCFB16}"/>
    <dgm:cxn modelId="{B2AE9F54-E4BB-42F5-BA6A-88A389D1270A}" type="presOf" srcId="{145D21DB-E25C-4502-B987-7D0FD987F403}" destId="{EDE042F0-F475-41D8-A509-8FFA2D70ED27}" srcOrd="0" destOrd="0" presId="urn:microsoft.com/office/officeart/2005/8/layout/vList5"/>
    <dgm:cxn modelId="{091D54C7-5F20-40EA-9B6E-7084B4759978}" srcId="{19FEEAF6-AE51-4459-8D4C-3628FAC695F0}" destId="{7892F90E-B881-4171-BADC-90D034BA32FD}" srcOrd="1" destOrd="0" parTransId="{A997AA51-AF51-42EC-B917-3DFECA5F86A7}" sibTransId="{37F9B398-0C24-41D5-814F-8451382CC649}"/>
    <dgm:cxn modelId="{8F826C27-C761-409B-B870-C86FA081F90C}" type="presOf" srcId="{05085E37-47AB-4D3B-B7E4-26C0F487C31F}" destId="{B9A36EC7-413A-46B8-B8F4-D84F0AAAA99E}" srcOrd="0" destOrd="0" presId="urn:microsoft.com/office/officeart/2005/8/layout/vList5"/>
    <dgm:cxn modelId="{9A74D951-52BB-4E4C-8FAF-7B3E3D5BCC3B}" srcId="{3183EED2-47BF-4F82-927F-4439C8574FC3}" destId="{19FEEAF6-AE51-4459-8D4C-3628FAC695F0}" srcOrd="2" destOrd="0" parTransId="{840DAF49-2FDE-462E-9123-478E40308FF3}" sibTransId="{BB523133-7F06-4EC7-8CFB-709AF3252AD0}"/>
    <dgm:cxn modelId="{EB1F960C-C6CD-48D6-805C-C734CFBB82C3}" type="presOf" srcId="{BE625C25-8D8E-456D-B7D7-AE95032DB4AA}" destId="{8C84B840-4639-49E9-BF01-20CE497A7771}" srcOrd="0" destOrd="0" presId="urn:microsoft.com/office/officeart/2005/8/layout/vList5"/>
    <dgm:cxn modelId="{CBC53ADD-E077-4AD6-8DDC-E8086023B349}" srcId="{3183EED2-47BF-4F82-927F-4439C8574FC3}" destId="{A18BB84C-9AEC-4378-8296-C45FFF36D51F}" srcOrd="3" destOrd="0" parTransId="{958C84ED-4B1A-4A8C-964E-E858A0EB9B01}" sibTransId="{02A71A56-89CE-4E95-B572-20B91AE2BCFD}"/>
    <dgm:cxn modelId="{7235B98D-7198-44A7-81E6-CF06F9B9BE08}" srcId="{A18BB84C-9AEC-4378-8296-C45FFF36D51F}" destId="{A682F11C-C241-41DD-9828-8514DA343644}" srcOrd="0" destOrd="0" parTransId="{F24EF45B-8117-4FEB-A5EE-7D8A1063AA65}" sibTransId="{F66055BA-275D-4BF9-8030-7D5159E9A436}"/>
    <dgm:cxn modelId="{14B151B6-5CF6-4463-8A63-A967827075FA}" type="presOf" srcId="{A18BB84C-9AEC-4378-8296-C45FFF36D51F}" destId="{6ADF44C3-5678-43A5-B7B2-78077B0DD5EB}" srcOrd="0" destOrd="0" presId="urn:microsoft.com/office/officeart/2005/8/layout/vList5"/>
    <dgm:cxn modelId="{B7E82C23-1962-4A87-9BBF-A892B6F91B87}" type="presOf" srcId="{51252209-6652-465D-94BE-0F6C6D582179}" destId="{446DACCF-353F-4C28-A840-DF496E1CD7EC}" srcOrd="0" destOrd="1" presId="urn:microsoft.com/office/officeart/2005/8/layout/vList5"/>
    <dgm:cxn modelId="{498FDE1C-20E0-4FED-BD53-49B3DEAFA232}" srcId="{3183EED2-47BF-4F82-927F-4439C8574FC3}" destId="{900A7590-4B43-4CA7-AB73-42B0509F8216}" srcOrd="4" destOrd="0" parTransId="{B5771D88-FC0E-43C5-BC96-819517F7B6FE}" sibTransId="{B1358AEA-880F-4017-9F67-F50F220F9836}"/>
    <dgm:cxn modelId="{47AED554-1997-4A36-9A53-1BE27732D1DD}" srcId="{145D21DB-E25C-4502-B987-7D0FD987F403}" destId="{FD5DF6B9-2EE5-456B-B482-2DD054F26784}" srcOrd="1" destOrd="0" parTransId="{04FAA1FE-A349-4FA1-B38B-BBE205E9FB8E}" sibTransId="{DE7392E0-0D5F-4F85-9ECF-10F8FF1B0A03}"/>
    <dgm:cxn modelId="{EC183076-A5C5-46D9-9B27-2EEFE1CB8842}" type="presOf" srcId="{9F6A8282-94E1-41F1-BE1A-36BAE15A5DED}" destId="{293C99F5-51BE-4352-ADA4-69AA4082B271}" srcOrd="0" destOrd="2" presId="urn:microsoft.com/office/officeart/2005/8/layout/vList5"/>
    <dgm:cxn modelId="{FA4DEC9A-4E5A-4276-BEFC-F3C6B84960B5}" srcId="{3183EED2-47BF-4F82-927F-4439C8574FC3}" destId="{145D21DB-E25C-4502-B987-7D0FD987F403}" srcOrd="1" destOrd="0" parTransId="{95E1EA33-6EC6-4A1A-AF83-0E75410506FF}" sibTransId="{892D7B3E-A05D-4153-913D-E466DFE334F7}"/>
    <dgm:cxn modelId="{044B2EA5-079F-4CC6-BE2A-26E6F88DEE59}" type="presOf" srcId="{87453EE3-6726-44E6-9C23-7BA33609E93E}" destId="{1A9B620B-56E1-4CBB-9022-4EF32645D2AC}" srcOrd="0" destOrd="1" presId="urn:microsoft.com/office/officeart/2005/8/layout/vList5"/>
    <dgm:cxn modelId="{2BD9F1B0-945B-46EA-9505-F009F7EDAA61}" type="presOf" srcId="{FFF24493-8617-4879-AE6D-BF567D53973B}" destId="{293C99F5-51BE-4352-ADA4-69AA4082B271}" srcOrd="0" destOrd="0" presId="urn:microsoft.com/office/officeart/2005/8/layout/vList5"/>
    <dgm:cxn modelId="{AE71F9D6-E6D2-4E0D-8BE7-5CBB96BC9A5C}" srcId="{19FEEAF6-AE51-4459-8D4C-3628FAC695F0}" destId="{BE625C25-8D8E-456D-B7D7-AE95032DB4AA}" srcOrd="0" destOrd="0" parTransId="{6CCC3EE1-27C9-4B84-9DBD-F81852542AC2}" sibTransId="{701D0866-E0F2-4184-9D1B-A4E01623B935}"/>
    <dgm:cxn modelId="{E3D275FE-3DC5-4E56-85E2-EE137ECF5296}" type="presOf" srcId="{7892F90E-B881-4171-BADC-90D034BA32FD}" destId="{8C84B840-4639-49E9-BF01-20CE497A7771}" srcOrd="0" destOrd="1" presId="urn:microsoft.com/office/officeart/2005/8/layout/vList5"/>
    <dgm:cxn modelId="{E98AB30D-B0A6-4FE5-BF6D-0BDABB90D487}" srcId="{145D21DB-E25C-4502-B987-7D0FD987F403}" destId="{9F6A8282-94E1-41F1-BE1A-36BAE15A5DED}" srcOrd="2" destOrd="0" parTransId="{9965361B-7874-4ABA-BB1A-AA9AB4FD39FC}" sibTransId="{8176CB03-9793-4A8C-9A95-27BD462F5BE4}"/>
    <dgm:cxn modelId="{47E7D30F-38AF-42F8-B12C-E802D91A59D0}" srcId="{05085E37-47AB-4D3B-B7E4-26C0F487C31F}" destId="{41E13A1A-7B9E-485D-9D74-E770890EC0AD}" srcOrd="0" destOrd="0" parTransId="{73334C2B-B058-4CF2-A447-7312F6866782}" sibTransId="{609E122E-BC87-4FBE-90E0-02E2AC646CCC}"/>
    <dgm:cxn modelId="{58960EDB-5DD6-4EB7-9F19-4F69AE6D0C77}" type="presOf" srcId="{3183EED2-47BF-4F82-927F-4439C8574FC3}" destId="{F57C6D6F-A251-4B1B-AC8E-1EB97AE41F5B}" srcOrd="0" destOrd="0" presId="urn:microsoft.com/office/officeart/2005/8/layout/vList5"/>
    <dgm:cxn modelId="{416DFBDA-BD32-4FCF-8C7B-B2DBC07C558C}" srcId="{3183EED2-47BF-4F82-927F-4439C8574FC3}" destId="{A7970841-C0FD-4871-82CF-5A113E4BA749}" srcOrd="5" destOrd="0" parTransId="{9EA3A0C4-09A3-4D8B-8EDD-076AA05CB5ED}" sibTransId="{9D0725D2-08DD-4EF1-BEB4-C9E3C7B1AC76}"/>
    <dgm:cxn modelId="{9D6B6D01-B54A-4E35-8B48-BB6FEB035156}" type="presOf" srcId="{FD5DF6B9-2EE5-456B-B482-2DD054F26784}" destId="{293C99F5-51BE-4352-ADA4-69AA4082B271}" srcOrd="0" destOrd="1" presId="urn:microsoft.com/office/officeart/2005/8/layout/vList5"/>
    <dgm:cxn modelId="{2D270020-EFB8-4C10-81AA-90250278EBC1}" type="presOf" srcId="{A7934148-9F2F-4DCD-9AD1-3BC1065A7E8C}" destId="{3279A5BB-2BC4-4CB8-82A5-08505385C9D6}" srcOrd="0" destOrd="1" presId="urn:microsoft.com/office/officeart/2005/8/layout/vList5"/>
    <dgm:cxn modelId="{541FC839-1E94-42D1-8DBB-13B778963DC1}" type="presOf" srcId="{41E13A1A-7B9E-485D-9D74-E770890EC0AD}" destId="{1A9B620B-56E1-4CBB-9022-4EF32645D2AC}" srcOrd="0" destOrd="0" presId="urn:microsoft.com/office/officeart/2005/8/layout/vList5"/>
    <dgm:cxn modelId="{E7BA43C2-ED69-4DEF-A390-D01FA68C995B}" srcId="{A7970841-C0FD-4871-82CF-5A113E4BA749}" destId="{A7934148-9F2F-4DCD-9AD1-3BC1065A7E8C}" srcOrd="1" destOrd="0" parTransId="{028CE3A7-9A5F-4C6D-9506-3394989AC8B4}" sibTransId="{D78DFE54-72D7-4ECD-85DE-A63CAFD74B86}"/>
    <dgm:cxn modelId="{F3F2FCB3-1851-4563-8078-1EF77D2C5214}" srcId="{3183EED2-47BF-4F82-927F-4439C8574FC3}" destId="{05085E37-47AB-4D3B-B7E4-26C0F487C31F}" srcOrd="0" destOrd="0" parTransId="{96E2BFE0-6E51-4A94-999F-E625128D9C43}" sibTransId="{12BDAEA6-AACF-4665-B679-1F724649A2BB}"/>
    <dgm:cxn modelId="{C3E91167-3BA4-4C52-B2D7-B7EA8FCB514B}" type="presOf" srcId="{A682F11C-C241-41DD-9828-8514DA343644}" destId="{446DACCF-353F-4C28-A840-DF496E1CD7EC}" srcOrd="0" destOrd="0" presId="urn:microsoft.com/office/officeart/2005/8/layout/vList5"/>
    <dgm:cxn modelId="{816DB632-3282-4CC8-A6B2-E5B857F05E4C}" type="presOf" srcId="{19FEEAF6-AE51-4459-8D4C-3628FAC695F0}" destId="{8DC5CBF6-2995-401F-BA7B-AB5FDE0F6DFF}" srcOrd="0" destOrd="0" presId="urn:microsoft.com/office/officeart/2005/8/layout/vList5"/>
    <dgm:cxn modelId="{8EA683FF-342A-44FE-A376-F79F06CA6086}" srcId="{A7970841-C0FD-4871-82CF-5A113E4BA749}" destId="{49E36481-C253-4DC0-86BB-D971F9D1CD37}" srcOrd="0" destOrd="0" parTransId="{274F1C7F-D06D-4A60-BDA2-47CA3EE7C4D3}" sibTransId="{0D663146-F0F5-48C4-B354-13BA0D2EDFD1}"/>
    <dgm:cxn modelId="{B4E2586C-6DB1-4271-B6BF-9C09BDB3CD8D}" type="presParOf" srcId="{F57C6D6F-A251-4B1B-AC8E-1EB97AE41F5B}" destId="{70E51B1A-A69F-4FB1-BE87-9550A3D50C5F}" srcOrd="0" destOrd="0" presId="urn:microsoft.com/office/officeart/2005/8/layout/vList5"/>
    <dgm:cxn modelId="{3AE17C29-403C-4173-AFC3-C3112F15F5D1}" type="presParOf" srcId="{70E51B1A-A69F-4FB1-BE87-9550A3D50C5F}" destId="{B9A36EC7-413A-46B8-B8F4-D84F0AAAA99E}" srcOrd="0" destOrd="0" presId="urn:microsoft.com/office/officeart/2005/8/layout/vList5"/>
    <dgm:cxn modelId="{A0FE1AE3-4CC6-4205-BA8A-FD5F8C28DED6}" type="presParOf" srcId="{70E51B1A-A69F-4FB1-BE87-9550A3D50C5F}" destId="{1A9B620B-56E1-4CBB-9022-4EF32645D2AC}" srcOrd="1" destOrd="0" presId="urn:microsoft.com/office/officeart/2005/8/layout/vList5"/>
    <dgm:cxn modelId="{D9D33509-785D-48AC-A9C0-FBD96ABD22C2}" type="presParOf" srcId="{F57C6D6F-A251-4B1B-AC8E-1EB97AE41F5B}" destId="{D2B40111-1BD0-4C8F-A844-1EA709E1C9BC}" srcOrd="1" destOrd="0" presId="urn:microsoft.com/office/officeart/2005/8/layout/vList5"/>
    <dgm:cxn modelId="{56A0CE51-1201-48AF-841C-4A58693D0286}" type="presParOf" srcId="{F57C6D6F-A251-4B1B-AC8E-1EB97AE41F5B}" destId="{9250F8E9-0875-4067-8188-9850FFFC7328}" srcOrd="2" destOrd="0" presId="urn:microsoft.com/office/officeart/2005/8/layout/vList5"/>
    <dgm:cxn modelId="{294F9410-A2BE-4134-87F1-C69FBBA8C4AA}" type="presParOf" srcId="{9250F8E9-0875-4067-8188-9850FFFC7328}" destId="{EDE042F0-F475-41D8-A509-8FFA2D70ED27}" srcOrd="0" destOrd="0" presId="urn:microsoft.com/office/officeart/2005/8/layout/vList5"/>
    <dgm:cxn modelId="{89C645A3-AA0F-454D-ABAD-C4C6555D524E}" type="presParOf" srcId="{9250F8E9-0875-4067-8188-9850FFFC7328}" destId="{293C99F5-51BE-4352-ADA4-69AA4082B271}" srcOrd="1" destOrd="0" presId="urn:microsoft.com/office/officeart/2005/8/layout/vList5"/>
    <dgm:cxn modelId="{FB3D3BD8-D189-43C2-B7DF-1C015F81DA79}" type="presParOf" srcId="{F57C6D6F-A251-4B1B-AC8E-1EB97AE41F5B}" destId="{AA2C4613-BF15-4DE9-BE07-E6508480D5D7}" srcOrd="3" destOrd="0" presId="urn:microsoft.com/office/officeart/2005/8/layout/vList5"/>
    <dgm:cxn modelId="{988B073E-059C-4212-BD3D-92B6F2EE53BC}" type="presParOf" srcId="{F57C6D6F-A251-4B1B-AC8E-1EB97AE41F5B}" destId="{A4FEC9E8-4031-450F-AE09-60C71DFC5F18}" srcOrd="4" destOrd="0" presId="urn:microsoft.com/office/officeart/2005/8/layout/vList5"/>
    <dgm:cxn modelId="{71B5D9A8-DD68-479A-9121-E1E456764170}" type="presParOf" srcId="{A4FEC9E8-4031-450F-AE09-60C71DFC5F18}" destId="{8DC5CBF6-2995-401F-BA7B-AB5FDE0F6DFF}" srcOrd="0" destOrd="0" presId="urn:microsoft.com/office/officeart/2005/8/layout/vList5"/>
    <dgm:cxn modelId="{1388E89F-922E-4DA8-9A6D-2C8C66DFB12F}" type="presParOf" srcId="{A4FEC9E8-4031-450F-AE09-60C71DFC5F18}" destId="{8C84B840-4639-49E9-BF01-20CE497A7771}" srcOrd="1" destOrd="0" presId="urn:microsoft.com/office/officeart/2005/8/layout/vList5"/>
    <dgm:cxn modelId="{9BD0FEAA-4043-41CB-8D93-95380BE48E12}" type="presParOf" srcId="{F57C6D6F-A251-4B1B-AC8E-1EB97AE41F5B}" destId="{54FCAEBA-F708-4EBB-A625-C4C13758B05F}" srcOrd="5" destOrd="0" presId="urn:microsoft.com/office/officeart/2005/8/layout/vList5"/>
    <dgm:cxn modelId="{2420A608-C687-4A2A-80BD-9BB3E8FF6311}" type="presParOf" srcId="{F57C6D6F-A251-4B1B-AC8E-1EB97AE41F5B}" destId="{E37886A9-C5CA-4230-9ADE-FA8A8F0DB5A1}" srcOrd="6" destOrd="0" presId="urn:microsoft.com/office/officeart/2005/8/layout/vList5"/>
    <dgm:cxn modelId="{11C79359-72C3-4074-A1F3-507CF5C9C463}" type="presParOf" srcId="{E37886A9-C5CA-4230-9ADE-FA8A8F0DB5A1}" destId="{6ADF44C3-5678-43A5-B7B2-78077B0DD5EB}" srcOrd="0" destOrd="0" presId="urn:microsoft.com/office/officeart/2005/8/layout/vList5"/>
    <dgm:cxn modelId="{24F69A2B-9EB8-4A56-B532-F2013AA3CC45}" type="presParOf" srcId="{E37886A9-C5CA-4230-9ADE-FA8A8F0DB5A1}" destId="{446DACCF-353F-4C28-A840-DF496E1CD7EC}" srcOrd="1" destOrd="0" presId="urn:microsoft.com/office/officeart/2005/8/layout/vList5"/>
    <dgm:cxn modelId="{BA7B1BD3-413E-4ABA-89F7-E8876E2C7843}" type="presParOf" srcId="{F57C6D6F-A251-4B1B-AC8E-1EB97AE41F5B}" destId="{7D0E3F71-7A8A-4AB8-B69D-178D0544FD37}" srcOrd="7" destOrd="0" presId="urn:microsoft.com/office/officeart/2005/8/layout/vList5"/>
    <dgm:cxn modelId="{D21D9F59-7E3D-48FF-839B-7B8DF14DFDAA}" type="presParOf" srcId="{F57C6D6F-A251-4B1B-AC8E-1EB97AE41F5B}" destId="{0377EA48-3ABD-4554-B3A0-C9C59A86B386}" srcOrd="8" destOrd="0" presId="urn:microsoft.com/office/officeart/2005/8/layout/vList5"/>
    <dgm:cxn modelId="{DBCA6AF2-7997-4BB0-9058-8C2882383DCF}" type="presParOf" srcId="{0377EA48-3ABD-4554-B3A0-C9C59A86B386}" destId="{EF70A059-DB2E-4595-8C65-2104D2F41BDC}" srcOrd="0" destOrd="0" presId="urn:microsoft.com/office/officeart/2005/8/layout/vList5"/>
    <dgm:cxn modelId="{DC945B2C-75EE-47FA-8F65-9DE329AAE627}" type="presParOf" srcId="{0377EA48-3ABD-4554-B3A0-C9C59A86B386}" destId="{EBC0080F-FC50-46D7-AC47-F7269404FE74}" srcOrd="1" destOrd="0" presId="urn:microsoft.com/office/officeart/2005/8/layout/vList5"/>
    <dgm:cxn modelId="{DDCE820C-5038-45BA-B164-97D4CA2CBBB9}" type="presParOf" srcId="{F57C6D6F-A251-4B1B-AC8E-1EB97AE41F5B}" destId="{DD0F3AB9-675A-4973-962D-FF04AB732FF1}" srcOrd="9" destOrd="0" presId="urn:microsoft.com/office/officeart/2005/8/layout/vList5"/>
    <dgm:cxn modelId="{6E02EC53-F192-477E-A558-EC9D37A01A0D}" type="presParOf" srcId="{F57C6D6F-A251-4B1B-AC8E-1EB97AE41F5B}" destId="{DC68785F-4EFF-417E-A16A-D10CE163F509}" srcOrd="10" destOrd="0" presId="urn:microsoft.com/office/officeart/2005/8/layout/vList5"/>
    <dgm:cxn modelId="{032F58AA-D38A-43C9-BA49-17989F249E3B}" type="presParOf" srcId="{DC68785F-4EFF-417E-A16A-D10CE163F509}" destId="{110C56D2-F747-44D0-B8AA-2309F7F359DE}" srcOrd="0" destOrd="0" presId="urn:microsoft.com/office/officeart/2005/8/layout/vList5"/>
    <dgm:cxn modelId="{E5C675E2-99E8-4767-B749-FB43E6294909}" type="presParOf" srcId="{DC68785F-4EFF-417E-A16A-D10CE163F509}" destId="{3279A5BB-2BC4-4CB8-82A5-08505385C9D6}"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6DE57-8385-0247-BEC0-99249BF238FA}" type="datetimeFigureOut">
              <a:t>6/25/2018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4F779B-4BA3-1049-96DD-F0F05269DEAF}" type="slidenum">
              <a:t>‹#›</a:t>
            </a:fld>
            <a:endParaRPr lang="en-US"/>
          </a:p>
        </p:txBody>
      </p:sp>
    </p:spTree>
    <p:extLst>
      <p:ext uri="{BB962C8B-B14F-4D97-AF65-F5344CB8AC3E}">
        <p14:creationId xmlns:p14="http://schemas.microsoft.com/office/powerpoint/2010/main" val="574483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11632-AF48-FC4B-A082-8C387D3BE013}" type="datetimeFigureOut">
              <a:t>6/25/2018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78105-A7FD-9548-9FC6-12BDA270A623}" type="slidenum">
              <a:t>‹#›</a:t>
            </a:fld>
            <a:endParaRPr lang="en-US"/>
          </a:p>
        </p:txBody>
      </p:sp>
    </p:spTree>
    <p:extLst>
      <p:ext uri="{BB962C8B-B14F-4D97-AF65-F5344CB8AC3E}">
        <p14:creationId xmlns:p14="http://schemas.microsoft.com/office/powerpoint/2010/main" val="446747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Link to goals and</a:t>
            </a:r>
            <a:r>
              <a:rPr lang="en-CA" baseline="0" dirty="0" smtClean="0"/>
              <a:t> outcomes of PHUs.</a:t>
            </a:r>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3</a:t>
            </a:fld>
            <a:endParaRPr lang="en-CA"/>
          </a:p>
        </p:txBody>
      </p:sp>
    </p:spTree>
    <p:extLst>
      <p:ext uri="{BB962C8B-B14F-4D97-AF65-F5344CB8AC3E}">
        <p14:creationId xmlns:p14="http://schemas.microsoft.com/office/powerpoint/2010/main" val="304402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Identifying who has been exposed requires</a:t>
            </a:r>
            <a:r>
              <a:rPr lang="en-CA" baseline="0" dirty="0" smtClean="0"/>
              <a:t> knowledge of the mode transmission as well as the incubation period of the disease.</a:t>
            </a:r>
          </a:p>
          <a:p>
            <a:r>
              <a:rPr lang="en-CA" baseline="0" dirty="0" smtClean="0"/>
              <a:t>Assessing people for signs and symptoms requires knowledge of the disease characteristics, as well as the appropriate testing required and what it tells you.</a:t>
            </a:r>
          </a:p>
          <a:p>
            <a:r>
              <a:rPr lang="en-CA" baseline="0" dirty="0" smtClean="0"/>
              <a:t>Providing appropriate treatment or chemoprophylaxis requires knowledge of the resources available that outline treatment or chemoprophylaxis options for each disease. Examples include the Canadian STI Guidelines, the Canadian Tuberculosis Standards. While the CHN may not be initiating treatment, (s)he should confirm the correct treatment was given, or confirm that a referral was made to the appropriate health care professional.</a:t>
            </a:r>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15</a:t>
            </a:fld>
            <a:endParaRPr lang="en-CA"/>
          </a:p>
        </p:txBody>
      </p:sp>
    </p:spTree>
    <p:extLst>
      <p:ext uri="{BB962C8B-B14F-4D97-AF65-F5344CB8AC3E}">
        <p14:creationId xmlns:p14="http://schemas.microsoft.com/office/powerpoint/2010/main" val="35350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Report back to larger group. Use information in Appendix A and </a:t>
            </a:r>
            <a:r>
              <a:rPr lang="en-CA" dirty="0" err="1" smtClean="0"/>
              <a:t>Heymann’s</a:t>
            </a:r>
            <a:r>
              <a:rPr lang="en-CA" dirty="0" smtClean="0"/>
              <a:t> to determine messaging. (15 min)</a:t>
            </a:r>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17</a:t>
            </a:fld>
            <a:endParaRPr lang="en-CA"/>
          </a:p>
        </p:txBody>
      </p:sp>
    </p:spTree>
    <p:extLst>
      <p:ext uri="{BB962C8B-B14F-4D97-AF65-F5344CB8AC3E}">
        <p14:creationId xmlns:p14="http://schemas.microsoft.com/office/powerpoint/2010/main" val="25140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u="none" dirty="0" smtClean="0"/>
              <a:t>Surveillance in FNIHB will be covered in another presentation by the epidemiologist. This section will just review</a:t>
            </a:r>
            <a:r>
              <a:rPr lang="en-CA" b="0" u="none" baseline="0" dirty="0" smtClean="0"/>
              <a:t> the RDF. Other reporting forms for hepatitis and TB will be covered in their presentations later as well.</a:t>
            </a:r>
            <a:endParaRPr lang="en-CA" b="0" u="none" dirty="0" smtClean="0"/>
          </a:p>
          <a:p>
            <a:endParaRPr lang="en-CA" b="1" u="sng" dirty="0" smtClean="0"/>
          </a:p>
          <a:p>
            <a:r>
              <a:rPr lang="en-CA" b="1" u="sng" dirty="0" smtClean="0"/>
              <a:t>Provide a hard copy of the RDF</a:t>
            </a:r>
          </a:p>
          <a:p>
            <a:endParaRPr lang="en-CA" dirty="0" smtClean="0"/>
          </a:p>
          <a:p>
            <a:r>
              <a:rPr lang="en-CA" dirty="0" smtClean="0"/>
              <a:t>Review fields</a:t>
            </a:r>
            <a:r>
              <a:rPr lang="en-CA" baseline="0" dirty="0" smtClean="0"/>
              <a:t> in form to be filled in. </a:t>
            </a:r>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18</a:t>
            </a:fld>
            <a:endParaRPr lang="en-CA"/>
          </a:p>
        </p:txBody>
      </p:sp>
    </p:spTree>
    <p:extLst>
      <p:ext uri="{BB962C8B-B14F-4D97-AF65-F5344CB8AC3E}">
        <p14:creationId xmlns:p14="http://schemas.microsoft.com/office/powerpoint/2010/main" val="86303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Exercise</a:t>
            </a:r>
          </a:p>
          <a:p>
            <a:endParaRPr lang="en-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aseline="0" dirty="0" smtClean="0"/>
              <a:t>Have participants fill out the form for the disease they had reviewed earlier (they will need to make up some information). (10 min)</a:t>
            </a:r>
            <a:endParaRPr lang="en-CA" dirty="0" smtClean="0"/>
          </a:p>
          <a:p>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19</a:t>
            </a:fld>
            <a:endParaRPr lang="en-CA"/>
          </a:p>
        </p:txBody>
      </p:sp>
    </p:spTree>
    <p:extLst>
      <p:ext uri="{BB962C8B-B14F-4D97-AF65-F5344CB8AC3E}">
        <p14:creationId xmlns:p14="http://schemas.microsoft.com/office/powerpoint/2010/main" val="98835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u="sng" dirty="0"/>
          </a:p>
        </p:txBody>
      </p:sp>
      <p:sp>
        <p:nvSpPr>
          <p:cNvPr id="4" name="Slide Number Placeholder 3"/>
          <p:cNvSpPr>
            <a:spLocks noGrp="1"/>
          </p:cNvSpPr>
          <p:nvPr>
            <p:ph type="sldNum" sz="quarter" idx="10"/>
          </p:nvPr>
        </p:nvSpPr>
        <p:spPr/>
        <p:txBody>
          <a:bodyPr/>
          <a:lstStyle/>
          <a:p>
            <a:fld id="{60378105-A7FD-9548-9FC6-12BDA270A623}"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52018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chain of transmission is a concept used to show how factors or “links” in a “chain” must be present in order for an infection or illness to occur. An infection can only happen if </a:t>
            </a:r>
            <a:r>
              <a:rPr lang="en-CA" sz="1200" b="1" i="0" u="none" strike="noStrike" kern="1200" baseline="0" dirty="0" smtClean="0">
                <a:solidFill>
                  <a:schemeClr val="tx1"/>
                </a:solidFill>
                <a:latin typeface="+mn-lt"/>
                <a:ea typeface="+mn-ea"/>
                <a:cs typeface="+mn-cs"/>
              </a:rPr>
              <a:t>all six links </a:t>
            </a:r>
            <a:r>
              <a:rPr lang="en-CA" sz="1200" b="0" i="0" u="none" strike="noStrike" kern="1200" baseline="0" dirty="0" smtClean="0">
                <a:solidFill>
                  <a:schemeClr val="tx1"/>
                </a:solidFill>
                <a:latin typeface="+mn-lt"/>
                <a:ea typeface="+mn-ea"/>
                <a:cs typeface="+mn-cs"/>
              </a:rPr>
              <a:t>in the chain are in place.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Explain the definition for each link in the chain and its role in transmission.</a:t>
            </a:r>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5</a:t>
            </a:fld>
            <a:endParaRPr lang="en-CA"/>
          </a:p>
        </p:txBody>
      </p:sp>
    </p:spTree>
    <p:extLst>
      <p:ext uri="{BB962C8B-B14F-4D97-AF65-F5344CB8AC3E}">
        <p14:creationId xmlns:p14="http://schemas.microsoft.com/office/powerpoint/2010/main" val="325474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goal of communicable disease prevention and control is to break one or more links in the chain of transmission. The chain of transmission can lead to an infection </a:t>
            </a:r>
            <a:r>
              <a:rPr lang="en-CA" sz="1200" b="1" i="0" u="none" strike="noStrike" kern="1200" baseline="0" dirty="0" smtClean="0">
                <a:solidFill>
                  <a:schemeClr val="tx1"/>
                </a:solidFill>
                <a:latin typeface="+mn-lt"/>
                <a:ea typeface="+mn-ea"/>
                <a:cs typeface="+mn-cs"/>
              </a:rPr>
              <a:t>ONLY if ALL of its links </a:t>
            </a:r>
            <a:r>
              <a:rPr lang="en-CA" sz="1200" b="0" i="0" u="none" strike="noStrike" kern="1200" baseline="0" dirty="0" smtClean="0">
                <a:solidFill>
                  <a:schemeClr val="tx1"/>
                </a:solidFill>
                <a:latin typeface="+mn-lt"/>
                <a:ea typeface="+mn-ea"/>
                <a:cs typeface="+mn-cs"/>
              </a:rPr>
              <a:t>are in place. In order to stop the transmission of infectious agents, a link in the chain needs to be broken. </a:t>
            </a:r>
          </a:p>
          <a:p>
            <a:endParaRPr lang="en-CA" sz="1200" b="0" i="0" u="none" strike="noStrike" kern="1200" baseline="0" dirty="0" smtClean="0">
              <a:solidFill>
                <a:schemeClr val="tx1"/>
              </a:solidFill>
              <a:latin typeface="+mn-lt"/>
              <a:ea typeface="+mn-ea"/>
              <a:cs typeface="+mn-cs"/>
            </a:endParaRPr>
          </a:p>
          <a:p>
            <a:r>
              <a:rPr lang="en-CA" sz="1200" b="1" i="0" u="none" strike="noStrike" kern="1200" baseline="0" dirty="0" smtClean="0">
                <a:solidFill>
                  <a:schemeClr val="tx1"/>
                </a:solidFill>
                <a:latin typeface="+mn-lt"/>
                <a:ea typeface="+mn-ea"/>
                <a:cs typeface="+mn-cs"/>
              </a:rPr>
              <a:t>Discussion</a:t>
            </a:r>
            <a:r>
              <a:rPr lang="en-CA" sz="1200" b="0" i="0" u="none" strike="noStrike" kern="1200" baseline="0" dirty="0" smtClean="0">
                <a:solidFill>
                  <a:schemeClr val="tx1"/>
                </a:solidFill>
                <a:latin typeface="+mn-lt"/>
                <a:ea typeface="+mn-ea"/>
                <a:cs typeface="+mn-cs"/>
              </a:rPr>
              <a:t>: Provide additional examples of how each link can be broken. (10 min)</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rgbClr val="FF0000"/>
                </a:solidFill>
                <a:latin typeface="+mn-lt"/>
                <a:ea typeface="+mn-ea"/>
                <a:cs typeface="+mn-cs"/>
              </a:rPr>
              <a:t>Answers:</a:t>
            </a:r>
          </a:p>
          <a:p>
            <a:r>
              <a:rPr lang="en-CA" sz="1200" b="0" i="0" u="none" strike="noStrike" kern="1200" baseline="0" dirty="0" smtClean="0">
                <a:solidFill>
                  <a:srgbClr val="FF0000"/>
                </a:solidFill>
                <a:latin typeface="+mn-lt"/>
                <a:ea typeface="+mn-ea"/>
                <a:cs typeface="+mn-cs"/>
              </a:rPr>
              <a:t>1. Infectious agent </a:t>
            </a:r>
          </a:p>
          <a:p>
            <a:r>
              <a:rPr lang="en-CA" sz="1200" b="0" i="0" u="none" strike="noStrike" kern="1200" baseline="0" dirty="0" smtClean="0">
                <a:solidFill>
                  <a:srgbClr val="FF0000"/>
                </a:solidFill>
                <a:latin typeface="+mn-lt"/>
                <a:ea typeface="+mn-ea"/>
                <a:cs typeface="+mn-cs"/>
              </a:rPr>
              <a:t>The following practices either reduce or eliminate the number of microorganisms present: </a:t>
            </a:r>
          </a:p>
          <a:p>
            <a:r>
              <a:rPr lang="en-CA" sz="1200" b="0" i="0" u="none" strike="noStrike" kern="1200" baseline="0" dirty="0" smtClean="0">
                <a:solidFill>
                  <a:srgbClr val="FF0000"/>
                </a:solidFill>
                <a:latin typeface="+mn-lt"/>
                <a:ea typeface="+mn-ea"/>
                <a:cs typeface="+mn-cs"/>
              </a:rPr>
              <a:t>a) Hand hygiene </a:t>
            </a:r>
          </a:p>
          <a:p>
            <a:r>
              <a:rPr lang="en-CA" sz="1200" b="0" i="0" u="none" strike="noStrike" kern="1200" baseline="0" dirty="0" smtClean="0">
                <a:solidFill>
                  <a:srgbClr val="FF0000"/>
                </a:solidFill>
                <a:latin typeface="+mn-lt"/>
                <a:ea typeface="+mn-ea"/>
                <a:cs typeface="+mn-cs"/>
              </a:rPr>
              <a:t>b) Routine cleaning </a:t>
            </a:r>
          </a:p>
          <a:p>
            <a:r>
              <a:rPr lang="en-CA" sz="1200" b="0" i="0" u="none" strike="noStrike" kern="1200" baseline="0" dirty="0" smtClean="0">
                <a:solidFill>
                  <a:srgbClr val="FF0000"/>
                </a:solidFill>
                <a:latin typeface="+mn-lt"/>
                <a:ea typeface="+mn-ea"/>
                <a:cs typeface="+mn-cs"/>
              </a:rPr>
              <a:t>c) Disinfection and/or sterilization of medical equipment and devices </a:t>
            </a:r>
          </a:p>
          <a:p>
            <a:r>
              <a:rPr lang="en-CA" sz="1200" b="0" i="0" u="none" strike="noStrike" kern="1200" baseline="0" dirty="0" smtClean="0">
                <a:solidFill>
                  <a:srgbClr val="FF0000"/>
                </a:solidFill>
                <a:latin typeface="+mn-lt"/>
                <a:ea typeface="+mn-ea"/>
                <a:cs typeface="+mn-cs"/>
              </a:rPr>
              <a:t>d) Disposable of single use medical equipment and devices </a:t>
            </a:r>
          </a:p>
          <a:p>
            <a:endParaRPr lang="en-CA" sz="1200" b="0" i="0" u="none" strike="noStrike" kern="1200" baseline="0" dirty="0" smtClean="0">
              <a:solidFill>
                <a:srgbClr val="FF0000"/>
              </a:solidFill>
              <a:latin typeface="+mn-lt"/>
              <a:ea typeface="+mn-ea"/>
              <a:cs typeface="+mn-cs"/>
            </a:endParaRPr>
          </a:p>
          <a:p>
            <a:r>
              <a:rPr lang="en-CA" sz="1200" b="0" i="0" u="none" strike="noStrike" kern="1200" baseline="0" dirty="0" smtClean="0">
                <a:solidFill>
                  <a:srgbClr val="FF0000"/>
                </a:solidFill>
                <a:latin typeface="+mn-lt"/>
                <a:ea typeface="+mn-ea"/>
                <a:cs typeface="+mn-cs"/>
              </a:rPr>
              <a:t>2. Reservoirs </a:t>
            </a:r>
          </a:p>
          <a:p>
            <a:r>
              <a:rPr lang="en-CA" sz="1800" b="0" i="0" u="none" strike="noStrike" kern="1200" baseline="0" dirty="0" smtClean="0">
                <a:solidFill>
                  <a:srgbClr val="FF0000"/>
                </a:solidFill>
                <a:latin typeface="+mn-lt"/>
                <a:ea typeface="+mn-ea"/>
                <a:cs typeface="+mn-cs"/>
              </a:rPr>
              <a:t>It is important to contain and control the location (or reservoir) of the infectious agent through:</a:t>
            </a:r>
            <a:r>
              <a:rPr lang="en-CA" sz="1200" b="0" i="0" u="none" strike="noStrike" kern="1200" baseline="0" dirty="0" smtClean="0">
                <a:solidFill>
                  <a:srgbClr val="FF0000"/>
                </a:solidFill>
                <a:latin typeface="+mn-lt"/>
                <a:ea typeface="+mn-ea"/>
                <a:cs typeface="+mn-cs"/>
              </a:rPr>
              <a:t> </a:t>
            </a:r>
          </a:p>
          <a:p>
            <a:r>
              <a:rPr lang="en-CA" sz="1200" b="0" i="0" u="none" strike="noStrike" kern="1200" baseline="0" dirty="0" smtClean="0">
                <a:solidFill>
                  <a:srgbClr val="FF0000"/>
                </a:solidFill>
                <a:latin typeface="+mn-lt"/>
                <a:ea typeface="+mn-ea"/>
                <a:cs typeface="+mn-cs"/>
              </a:rPr>
              <a:t>a) Proper cleaning of the environment </a:t>
            </a:r>
          </a:p>
          <a:p>
            <a:r>
              <a:rPr lang="en-CA" sz="1200" b="0" i="0" u="none" strike="noStrike" kern="1200" baseline="0" dirty="0" smtClean="0">
                <a:solidFill>
                  <a:srgbClr val="FF0000"/>
                </a:solidFill>
                <a:latin typeface="+mn-lt"/>
                <a:ea typeface="+mn-ea"/>
                <a:cs typeface="+mn-cs"/>
              </a:rPr>
              <a:t>b) Proper handling of garbage and waste </a:t>
            </a:r>
          </a:p>
          <a:p>
            <a:r>
              <a:rPr lang="en-CA" sz="1200" b="0" i="0" u="none" strike="noStrike" kern="1200" baseline="0" dirty="0" smtClean="0">
                <a:solidFill>
                  <a:srgbClr val="FF0000"/>
                </a:solidFill>
                <a:latin typeface="+mn-lt"/>
                <a:ea typeface="+mn-ea"/>
                <a:cs typeface="+mn-cs"/>
              </a:rPr>
              <a:t>c) Disinfecting/sterilizing surfaces and equipment </a:t>
            </a:r>
          </a:p>
          <a:p>
            <a:r>
              <a:rPr lang="en-CA" sz="1200" b="0" i="0" u="none" strike="noStrike" kern="1200" baseline="0" dirty="0" smtClean="0">
                <a:solidFill>
                  <a:srgbClr val="FF0000"/>
                </a:solidFill>
                <a:latin typeface="+mn-lt"/>
                <a:ea typeface="+mn-ea"/>
                <a:cs typeface="+mn-cs"/>
              </a:rPr>
              <a:t>d) Discarding any food that may have been left out on the counter </a:t>
            </a:r>
          </a:p>
          <a:p>
            <a:endParaRPr lang="en-CA" sz="1200" b="1" i="0" u="none" strike="noStrike" kern="1200" baseline="0" dirty="0" smtClean="0">
              <a:solidFill>
                <a:srgbClr val="FF0000"/>
              </a:solidFill>
              <a:latin typeface="+mn-lt"/>
              <a:ea typeface="+mn-ea"/>
              <a:cs typeface="+mn-cs"/>
            </a:endParaRPr>
          </a:p>
          <a:p>
            <a:r>
              <a:rPr lang="en-CA" sz="1200" b="0" i="0" u="none" strike="noStrike" kern="1200" baseline="0" dirty="0" smtClean="0">
                <a:solidFill>
                  <a:srgbClr val="FF0000"/>
                </a:solidFill>
                <a:latin typeface="+mn-lt"/>
                <a:ea typeface="+mn-ea"/>
                <a:cs typeface="+mn-cs"/>
              </a:rPr>
              <a:t>3. Portals of Exit </a:t>
            </a:r>
          </a:p>
          <a:p>
            <a:r>
              <a:rPr lang="en-CA" sz="1200" b="0" i="0" u="none" strike="noStrike" kern="1200" baseline="0" dirty="0" smtClean="0">
                <a:solidFill>
                  <a:srgbClr val="FF0000"/>
                </a:solidFill>
                <a:latin typeface="+mn-lt"/>
                <a:ea typeface="+mn-ea"/>
                <a:cs typeface="+mn-cs"/>
              </a:rPr>
              <a:t>Infection control practices break the chain at the point where the infectious agent leaves the reservoir: </a:t>
            </a:r>
          </a:p>
          <a:p>
            <a:r>
              <a:rPr lang="en-CA" sz="1200" b="0" i="0" u="none" strike="noStrike" kern="1200" baseline="0" dirty="0" smtClean="0">
                <a:solidFill>
                  <a:srgbClr val="FF0000"/>
                </a:solidFill>
                <a:latin typeface="+mn-lt"/>
                <a:ea typeface="+mn-ea"/>
                <a:cs typeface="+mn-cs"/>
              </a:rPr>
              <a:t>a) Hand hygiene </a:t>
            </a:r>
          </a:p>
          <a:p>
            <a:r>
              <a:rPr lang="en-CA" sz="1200" b="0" i="0" u="none" strike="noStrike" kern="1200" baseline="0" dirty="0" smtClean="0">
                <a:solidFill>
                  <a:srgbClr val="FF0000"/>
                </a:solidFill>
                <a:latin typeface="+mn-lt"/>
                <a:ea typeface="+mn-ea"/>
                <a:cs typeface="+mn-cs"/>
              </a:rPr>
              <a:t>b) Environmental cleaning </a:t>
            </a:r>
          </a:p>
          <a:p>
            <a:r>
              <a:rPr lang="en-CA" sz="1200" b="0" i="0" u="none" strike="noStrike" kern="1200" baseline="0" dirty="0" smtClean="0">
                <a:solidFill>
                  <a:srgbClr val="FF0000"/>
                </a:solidFill>
                <a:latin typeface="+mn-lt"/>
                <a:ea typeface="+mn-ea"/>
                <a:cs typeface="+mn-cs"/>
              </a:rPr>
              <a:t>c) Using personal protective equipment (PPE) to cover up portals of exit </a:t>
            </a:r>
          </a:p>
          <a:p>
            <a:pPr lvl="1"/>
            <a:r>
              <a:rPr lang="en-CA" sz="1200" b="0" i="0" u="none" strike="noStrike" kern="1200" baseline="0" dirty="0" smtClean="0">
                <a:solidFill>
                  <a:srgbClr val="FF0000"/>
                </a:solidFill>
                <a:latin typeface="+mn-lt"/>
                <a:ea typeface="+mn-ea"/>
                <a:cs typeface="+mn-cs"/>
              </a:rPr>
              <a:t>o Ensuring coughs/sneezes are covered </a:t>
            </a:r>
          </a:p>
          <a:p>
            <a:pPr lvl="1"/>
            <a:r>
              <a:rPr lang="en-CA" sz="1200" b="0" i="0" u="none" strike="noStrike" kern="1200" baseline="0" dirty="0" smtClean="0">
                <a:solidFill>
                  <a:srgbClr val="FF0000"/>
                </a:solidFill>
                <a:latin typeface="+mn-lt"/>
                <a:ea typeface="+mn-ea"/>
                <a:cs typeface="+mn-cs"/>
              </a:rPr>
              <a:t>o Covering wounds </a:t>
            </a:r>
          </a:p>
          <a:p>
            <a:pPr lvl="1"/>
            <a:r>
              <a:rPr lang="en-CA" sz="1200" b="0" i="0" u="none" strike="noStrike" kern="1200" baseline="0" dirty="0" smtClean="0">
                <a:solidFill>
                  <a:srgbClr val="FF0000"/>
                </a:solidFill>
                <a:latin typeface="+mn-lt"/>
                <a:ea typeface="+mn-ea"/>
                <a:cs typeface="+mn-cs"/>
              </a:rPr>
              <a:t>o Safe disposal of body fluids </a:t>
            </a:r>
          </a:p>
          <a:p>
            <a:endParaRPr lang="en-CA" sz="1200" b="0" i="0" u="none" strike="noStrike" kern="1200" baseline="0" dirty="0" smtClean="0">
              <a:solidFill>
                <a:srgbClr val="FF0000"/>
              </a:solidFill>
              <a:latin typeface="+mn-lt"/>
              <a:ea typeface="+mn-ea"/>
              <a:cs typeface="+mn-cs"/>
            </a:endParaRPr>
          </a:p>
          <a:p>
            <a:r>
              <a:rPr lang="en-CA" sz="1200" b="0" i="0" u="none" strike="noStrike" kern="1200" baseline="0" dirty="0" smtClean="0">
                <a:solidFill>
                  <a:srgbClr val="FF0000"/>
                </a:solidFill>
                <a:latin typeface="+mn-lt"/>
                <a:ea typeface="+mn-ea"/>
                <a:cs typeface="+mn-cs"/>
              </a:rPr>
              <a:t>4. Modes of Transmission </a:t>
            </a:r>
          </a:p>
          <a:p>
            <a:r>
              <a:rPr lang="en-CA" sz="1200" b="0" i="0" u="none" strike="noStrike" kern="1200" baseline="0" dirty="0" smtClean="0">
                <a:solidFill>
                  <a:srgbClr val="FF0000"/>
                </a:solidFill>
                <a:latin typeface="+mn-lt"/>
                <a:ea typeface="+mn-ea"/>
                <a:cs typeface="+mn-cs"/>
              </a:rPr>
              <a:t>Creating barriers and providing effective cleaning are ways to control the spread of infectious agents at this link in the chain. </a:t>
            </a:r>
          </a:p>
          <a:p>
            <a:r>
              <a:rPr lang="en-CA" sz="1200" b="0" i="0" u="none" strike="noStrike" kern="1200" baseline="0" dirty="0" smtClean="0">
                <a:solidFill>
                  <a:srgbClr val="FF0000"/>
                </a:solidFill>
                <a:latin typeface="+mn-lt"/>
                <a:ea typeface="+mn-ea"/>
                <a:cs typeface="+mn-cs"/>
              </a:rPr>
              <a:t>Contact transmission is controlled by: </a:t>
            </a:r>
          </a:p>
          <a:p>
            <a:r>
              <a:rPr lang="en-CA" sz="1200" b="0" i="0" u="none" strike="noStrike" kern="1200" baseline="0" dirty="0" smtClean="0">
                <a:solidFill>
                  <a:srgbClr val="FF0000"/>
                </a:solidFill>
                <a:latin typeface="+mn-lt"/>
                <a:ea typeface="+mn-ea"/>
                <a:cs typeface="+mn-cs"/>
              </a:rPr>
              <a:t>a) Hand hygiene </a:t>
            </a:r>
          </a:p>
          <a:p>
            <a:r>
              <a:rPr lang="en-CA" sz="1200" b="0" i="0" u="none" strike="noStrike" kern="1200" baseline="0" dirty="0" smtClean="0">
                <a:solidFill>
                  <a:srgbClr val="FF0000"/>
                </a:solidFill>
                <a:latin typeface="+mn-lt"/>
                <a:ea typeface="+mn-ea"/>
                <a:cs typeface="+mn-cs"/>
              </a:rPr>
              <a:t>b) Personal protective equipment (PPE) such as disposable gloves, gowns and masks with face protection, and hand hygiene after removal of PPE </a:t>
            </a:r>
          </a:p>
          <a:p>
            <a:r>
              <a:rPr lang="en-CA" sz="1200" b="0" i="0" u="none" strike="noStrike" kern="1200" baseline="0" dirty="0" smtClean="0">
                <a:solidFill>
                  <a:srgbClr val="FF0000"/>
                </a:solidFill>
                <a:latin typeface="+mn-lt"/>
                <a:ea typeface="+mn-ea"/>
                <a:cs typeface="+mn-cs"/>
              </a:rPr>
              <a:t>c) Environmental cleaning </a:t>
            </a:r>
          </a:p>
          <a:p>
            <a:r>
              <a:rPr lang="en-CA" sz="1200" b="0" i="0" u="none" strike="noStrike" kern="1200" baseline="0" dirty="0" smtClean="0">
                <a:solidFill>
                  <a:srgbClr val="FF0000"/>
                </a:solidFill>
                <a:latin typeface="+mn-lt"/>
                <a:ea typeface="+mn-ea"/>
                <a:cs typeface="+mn-cs"/>
              </a:rPr>
              <a:t>d) Staff staying home when they are sick with something that may be infectious (e.g. rash, fever, cough or diarrhea) </a:t>
            </a:r>
          </a:p>
          <a:p>
            <a:r>
              <a:rPr lang="en-CA" sz="1200" b="0" i="0" u="none" strike="noStrike" kern="1200" baseline="0" dirty="0" smtClean="0">
                <a:solidFill>
                  <a:srgbClr val="FF0000"/>
                </a:solidFill>
                <a:latin typeface="+mn-lt"/>
                <a:ea typeface="+mn-ea"/>
                <a:cs typeface="+mn-cs"/>
              </a:rPr>
              <a:t>e) Placing clients who are coughing and sneezing in a separate room if possible </a:t>
            </a:r>
          </a:p>
          <a:p>
            <a:endParaRPr lang="en-CA" sz="1200" b="0" i="0" u="none" strike="noStrike" kern="1200" baseline="0" dirty="0" smtClean="0">
              <a:solidFill>
                <a:srgbClr val="FF0000"/>
              </a:solidFill>
              <a:latin typeface="+mn-lt"/>
              <a:ea typeface="+mn-ea"/>
              <a:cs typeface="+mn-cs"/>
            </a:endParaRPr>
          </a:p>
          <a:p>
            <a:r>
              <a:rPr lang="en-CA" sz="1200" b="0" i="0" u="none" strike="noStrike" kern="1200" baseline="0" dirty="0" smtClean="0">
                <a:solidFill>
                  <a:srgbClr val="FF0000"/>
                </a:solidFill>
                <a:latin typeface="+mn-lt"/>
                <a:ea typeface="+mn-ea"/>
                <a:cs typeface="+mn-cs"/>
              </a:rPr>
              <a:t>Droplet transmission is controlled by: </a:t>
            </a:r>
          </a:p>
          <a:p>
            <a:r>
              <a:rPr lang="en-CA" sz="1200" b="0" i="0" u="none" strike="noStrike" kern="1200" baseline="0" dirty="0" smtClean="0">
                <a:solidFill>
                  <a:srgbClr val="FF0000"/>
                </a:solidFill>
                <a:latin typeface="+mn-lt"/>
                <a:ea typeface="+mn-ea"/>
                <a:cs typeface="+mn-cs"/>
              </a:rPr>
              <a:t>a) Hand hygiene </a:t>
            </a:r>
          </a:p>
          <a:p>
            <a:r>
              <a:rPr lang="en-CA" sz="1200" b="0" i="0" u="none" strike="noStrike" kern="1200" baseline="0" dirty="0" smtClean="0">
                <a:solidFill>
                  <a:srgbClr val="FF0000"/>
                </a:solidFill>
                <a:latin typeface="+mn-lt"/>
                <a:ea typeface="+mn-ea"/>
                <a:cs typeface="+mn-cs"/>
              </a:rPr>
              <a:t>b) Covering your cough or sneeze (respiratory etiquette) </a:t>
            </a:r>
          </a:p>
          <a:p>
            <a:r>
              <a:rPr lang="en-CA" sz="1200" b="0" i="0" u="none" strike="noStrike" kern="1200" baseline="0" dirty="0" smtClean="0">
                <a:solidFill>
                  <a:srgbClr val="FF0000"/>
                </a:solidFill>
                <a:latin typeface="+mn-lt"/>
                <a:ea typeface="+mn-ea"/>
                <a:cs typeface="+mn-cs"/>
              </a:rPr>
              <a:t>c) Placing clients who are coughing and sneezing in a separate room if possible </a:t>
            </a:r>
          </a:p>
          <a:p>
            <a:r>
              <a:rPr lang="en-CA" sz="1200" b="0" i="0" u="none" strike="noStrike" kern="1200" baseline="0" dirty="0" smtClean="0">
                <a:solidFill>
                  <a:srgbClr val="FF0000"/>
                </a:solidFill>
                <a:latin typeface="+mn-lt"/>
                <a:ea typeface="+mn-ea"/>
                <a:cs typeface="+mn-cs"/>
              </a:rPr>
              <a:t>d) Maintaining a space of 2 metres from a coughing or sneezing person </a:t>
            </a:r>
          </a:p>
          <a:p>
            <a:r>
              <a:rPr lang="en-CA" sz="1200" b="0" i="0" u="none" strike="noStrike" kern="1200" baseline="0" dirty="0" smtClean="0">
                <a:solidFill>
                  <a:srgbClr val="FF0000"/>
                </a:solidFill>
                <a:latin typeface="+mn-lt"/>
                <a:ea typeface="+mn-ea"/>
                <a:cs typeface="+mn-cs"/>
              </a:rPr>
              <a:t>e) Using of personal protective equipment (PPE) </a:t>
            </a:r>
          </a:p>
          <a:p>
            <a:r>
              <a:rPr lang="en-CA" sz="1200" b="0" i="0" u="none" strike="noStrike" kern="1200" baseline="0" dirty="0" smtClean="0">
                <a:solidFill>
                  <a:srgbClr val="FF0000"/>
                </a:solidFill>
                <a:latin typeface="+mn-lt"/>
                <a:ea typeface="+mn-ea"/>
                <a:cs typeface="+mn-cs"/>
              </a:rPr>
              <a:t>f) Staff staying home when they are sick with something that may be infectious (e.g. rash, fever, cough or diarrhea) </a:t>
            </a:r>
          </a:p>
          <a:p>
            <a:endParaRPr lang="en-CA" sz="1200" b="0" i="0" u="none" strike="noStrike" kern="1200" baseline="0" dirty="0" smtClean="0">
              <a:solidFill>
                <a:srgbClr val="FF0000"/>
              </a:solidFill>
              <a:latin typeface="+mn-lt"/>
              <a:ea typeface="+mn-ea"/>
              <a:cs typeface="+mn-cs"/>
            </a:endParaRPr>
          </a:p>
          <a:p>
            <a:r>
              <a:rPr lang="en-CA" sz="1200" b="0" i="0" u="none" strike="noStrike" kern="1200" baseline="0" dirty="0" smtClean="0">
                <a:solidFill>
                  <a:srgbClr val="FF0000"/>
                </a:solidFill>
                <a:latin typeface="+mn-lt"/>
                <a:ea typeface="+mn-ea"/>
                <a:cs typeface="+mn-cs"/>
              </a:rPr>
              <a:t>Airborne transmission is controlled by: </a:t>
            </a:r>
          </a:p>
          <a:p>
            <a:pPr lvl="1"/>
            <a:r>
              <a:rPr lang="en-CA" sz="1200" b="0" i="0" u="none" strike="noStrike" kern="1200" baseline="0" dirty="0" smtClean="0">
                <a:solidFill>
                  <a:srgbClr val="FF0000"/>
                </a:solidFill>
                <a:latin typeface="+mn-lt"/>
                <a:ea typeface="+mn-ea"/>
                <a:cs typeface="+mn-cs"/>
              </a:rPr>
              <a:t>a) Hand hygiene </a:t>
            </a:r>
          </a:p>
          <a:p>
            <a:pPr lvl="1"/>
            <a:r>
              <a:rPr lang="en-CA" sz="1200" b="0" i="0" u="none" strike="noStrike" kern="1200" baseline="0" dirty="0" smtClean="0">
                <a:solidFill>
                  <a:srgbClr val="FF0000"/>
                </a:solidFill>
                <a:latin typeface="+mn-lt"/>
                <a:ea typeface="+mn-ea"/>
                <a:cs typeface="+mn-cs"/>
              </a:rPr>
              <a:t>b) Using personal protective equipment (PPE) with an N95 Respirator and eye protection. Other PPE may be required. </a:t>
            </a:r>
          </a:p>
          <a:p>
            <a:pPr lvl="1"/>
            <a:r>
              <a:rPr lang="en-CA" sz="1200" b="0" i="0" u="none" strike="noStrike" kern="1200" baseline="0" dirty="0" smtClean="0">
                <a:solidFill>
                  <a:srgbClr val="FF0000"/>
                </a:solidFill>
                <a:latin typeface="+mn-lt"/>
                <a:ea typeface="+mn-ea"/>
                <a:cs typeface="+mn-cs"/>
              </a:rPr>
              <a:t>c) Negative pressure rooms </a:t>
            </a:r>
          </a:p>
          <a:p>
            <a:pPr lvl="1"/>
            <a:r>
              <a:rPr lang="en-CA" sz="1200" b="0" i="0" u="none" strike="noStrike" kern="1200" baseline="0" dirty="0" smtClean="0">
                <a:solidFill>
                  <a:srgbClr val="FF0000"/>
                </a:solidFill>
                <a:latin typeface="+mn-lt"/>
                <a:ea typeface="+mn-ea"/>
                <a:cs typeface="+mn-cs"/>
              </a:rPr>
              <a:t>d) Excluding staff with an airborne infection from work </a:t>
            </a:r>
          </a:p>
          <a:p>
            <a:pPr lvl="1"/>
            <a:r>
              <a:rPr lang="en-CA" sz="1200" b="0" i="0" u="none" strike="noStrike" kern="1200" baseline="0" dirty="0" smtClean="0">
                <a:solidFill>
                  <a:srgbClr val="FF0000"/>
                </a:solidFill>
                <a:latin typeface="+mn-lt"/>
                <a:ea typeface="+mn-ea"/>
                <a:cs typeface="+mn-cs"/>
              </a:rPr>
              <a:t>e) Placing clients with a suspected airborne disease such as chickenpox, measles or tuberculosis in a separate room if possible </a:t>
            </a:r>
          </a:p>
          <a:p>
            <a:endParaRPr lang="en-CA" sz="1200" b="0" i="0" u="none" strike="noStrike" kern="1200" baseline="0" dirty="0" smtClean="0">
              <a:solidFill>
                <a:srgbClr val="FF0000"/>
              </a:solidFill>
              <a:latin typeface="+mn-lt"/>
              <a:ea typeface="+mn-ea"/>
              <a:cs typeface="+mn-cs"/>
            </a:endParaRPr>
          </a:p>
          <a:p>
            <a:r>
              <a:rPr lang="en-CA" sz="1200" b="0" i="0" u="none" strike="noStrike" kern="1200" baseline="0" dirty="0" smtClean="0">
                <a:solidFill>
                  <a:srgbClr val="FF0000"/>
                </a:solidFill>
                <a:latin typeface="+mn-lt"/>
                <a:ea typeface="+mn-ea"/>
                <a:cs typeface="+mn-cs"/>
              </a:rPr>
              <a:t>5. Portals of Entry </a:t>
            </a:r>
          </a:p>
          <a:p>
            <a:r>
              <a:rPr lang="en-CA" sz="1200" b="0" i="0" u="none" strike="noStrike" kern="1200" baseline="0" dirty="0" smtClean="0">
                <a:solidFill>
                  <a:srgbClr val="FF0000"/>
                </a:solidFill>
                <a:latin typeface="+mn-lt"/>
                <a:ea typeface="+mn-ea"/>
                <a:cs typeface="+mn-cs"/>
              </a:rPr>
              <a:t>Using an effective barrier and other techniques can block the pathway by which the infectious agent can gain entry to the body, therefore breaking the chain. </a:t>
            </a:r>
          </a:p>
          <a:p>
            <a:r>
              <a:rPr lang="en-CA" sz="1200" b="0" i="0" u="none" strike="noStrike" kern="1200" baseline="0" dirty="0" smtClean="0">
                <a:solidFill>
                  <a:srgbClr val="FF0000"/>
                </a:solidFill>
                <a:latin typeface="+mn-lt"/>
                <a:ea typeface="+mn-ea"/>
                <a:cs typeface="+mn-cs"/>
              </a:rPr>
              <a:t>a) Hand hygiene </a:t>
            </a:r>
          </a:p>
          <a:p>
            <a:r>
              <a:rPr lang="en-CA" sz="1200" b="0" i="0" u="none" strike="noStrike" kern="1200" baseline="0" dirty="0" smtClean="0">
                <a:solidFill>
                  <a:srgbClr val="FF0000"/>
                </a:solidFill>
                <a:latin typeface="+mn-lt"/>
                <a:ea typeface="+mn-ea"/>
                <a:cs typeface="+mn-cs"/>
              </a:rPr>
              <a:t>b) Use of personal protective equipment (PPE) </a:t>
            </a:r>
          </a:p>
          <a:p>
            <a:r>
              <a:rPr lang="en-CA" sz="1200" b="0" i="0" u="none" strike="noStrike" kern="1200" baseline="0" dirty="0" smtClean="0">
                <a:solidFill>
                  <a:srgbClr val="FF0000"/>
                </a:solidFill>
                <a:latin typeface="+mn-lt"/>
                <a:ea typeface="+mn-ea"/>
                <a:cs typeface="+mn-cs"/>
              </a:rPr>
              <a:t>c) Prevent skin breakdown </a:t>
            </a:r>
          </a:p>
          <a:p>
            <a:r>
              <a:rPr lang="en-CA" sz="1200" b="0" i="0" u="none" strike="noStrike" kern="1200" baseline="0" dirty="0" smtClean="0">
                <a:solidFill>
                  <a:srgbClr val="FF0000"/>
                </a:solidFill>
                <a:latin typeface="+mn-lt"/>
                <a:ea typeface="+mn-ea"/>
                <a:cs typeface="+mn-cs"/>
              </a:rPr>
              <a:t>d) Safe use/handling of all sharps (needles etc.) </a:t>
            </a:r>
          </a:p>
          <a:p>
            <a:endParaRPr lang="en-CA" sz="1200" b="0" i="0" u="none" strike="noStrike" kern="1200" baseline="0" dirty="0" smtClean="0">
              <a:solidFill>
                <a:srgbClr val="FF0000"/>
              </a:solidFill>
              <a:latin typeface="+mn-lt"/>
              <a:ea typeface="+mn-ea"/>
              <a:cs typeface="+mn-cs"/>
            </a:endParaRPr>
          </a:p>
          <a:p>
            <a:r>
              <a:rPr lang="en-CA" sz="1200" b="0" i="0" u="none" strike="noStrike" kern="1200" baseline="0" dirty="0" smtClean="0">
                <a:solidFill>
                  <a:srgbClr val="FF0000"/>
                </a:solidFill>
                <a:latin typeface="+mn-lt"/>
                <a:ea typeface="+mn-ea"/>
                <a:cs typeface="+mn-cs"/>
              </a:rPr>
              <a:t>6. Susceptible host </a:t>
            </a:r>
          </a:p>
          <a:p>
            <a:r>
              <a:rPr lang="en-CA" sz="1200" b="0" i="0" u="none" strike="noStrike" kern="1200" baseline="0" dirty="0" smtClean="0">
                <a:solidFill>
                  <a:srgbClr val="FF0000"/>
                </a:solidFill>
                <a:latin typeface="+mn-lt"/>
                <a:ea typeface="+mn-ea"/>
                <a:cs typeface="+mn-cs"/>
              </a:rPr>
              <a:t>A person can improve their chances of not becoming a susceptible host by: </a:t>
            </a:r>
          </a:p>
          <a:p>
            <a:pPr marL="228600" indent="-228600">
              <a:buAutoNum type="alphaLcParenR"/>
            </a:pPr>
            <a:r>
              <a:rPr lang="en-CA" sz="1200" b="0" i="0" u="none" strike="noStrike" kern="1200" baseline="0" dirty="0" smtClean="0">
                <a:solidFill>
                  <a:srgbClr val="FF0000"/>
                </a:solidFill>
                <a:latin typeface="+mn-lt"/>
                <a:ea typeface="+mn-ea"/>
                <a:cs typeface="+mn-cs"/>
              </a:rPr>
              <a:t>Keeping their immunizations up to date including annual influenza immunization </a:t>
            </a:r>
          </a:p>
          <a:p>
            <a:pPr marL="228600" indent="-228600">
              <a:buAutoNum type="alphaLcParenR"/>
            </a:pPr>
            <a:r>
              <a:rPr lang="en-CA" sz="1200" b="0" i="0" u="none" strike="noStrike" kern="1200" baseline="0" dirty="0" smtClean="0">
                <a:solidFill>
                  <a:srgbClr val="FF0000"/>
                </a:solidFill>
                <a:latin typeface="+mn-lt"/>
                <a:ea typeface="+mn-ea"/>
                <a:cs typeface="+mn-cs"/>
              </a:rPr>
              <a:t>b) Maintaining good eating habits </a:t>
            </a:r>
          </a:p>
          <a:p>
            <a:pPr marL="228600" indent="-228600">
              <a:buAutoNum type="alphaLcParenR"/>
            </a:pPr>
            <a:r>
              <a:rPr lang="en-CA" sz="1200" b="0" i="0" u="none" strike="noStrike" kern="1200" baseline="0" dirty="0" smtClean="0">
                <a:solidFill>
                  <a:srgbClr val="FF0000"/>
                </a:solidFill>
                <a:latin typeface="+mn-lt"/>
                <a:ea typeface="+mn-ea"/>
                <a:cs typeface="+mn-cs"/>
              </a:rPr>
              <a:t>c) Exercising regularly </a:t>
            </a:r>
          </a:p>
          <a:p>
            <a:endParaRPr lang="en-CA" dirty="0">
              <a:solidFill>
                <a:srgbClr val="FF0000"/>
              </a:solidFill>
            </a:endParaRPr>
          </a:p>
        </p:txBody>
      </p:sp>
      <p:sp>
        <p:nvSpPr>
          <p:cNvPr id="4" name="Slide Number Placeholder 3"/>
          <p:cNvSpPr>
            <a:spLocks noGrp="1"/>
          </p:cNvSpPr>
          <p:nvPr>
            <p:ph type="sldNum" sz="quarter" idx="10"/>
          </p:nvPr>
        </p:nvSpPr>
        <p:spPr/>
        <p:txBody>
          <a:bodyPr/>
          <a:lstStyle/>
          <a:p>
            <a:fld id="{60378105-A7FD-9548-9FC6-12BDA270A623}" type="slidenum">
              <a:rPr lang="en-CA" smtClean="0"/>
              <a:t>6</a:t>
            </a:fld>
            <a:endParaRPr lang="en-CA"/>
          </a:p>
        </p:txBody>
      </p:sp>
    </p:spTree>
    <p:extLst>
      <p:ext uri="{BB962C8B-B14F-4D97-AF65-F5344CB8AC3E}">
        <p14:creationId xmlns:p14="http://schemas.microsoft.com/office/powerpoint/2010/main" val="249225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Provide hard copy of Reportable Disease List.</a:t>
            </a: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378105-A7FD-9548-9FC6-12BDA270A623}" type="slidenum">
              <a:rPr lang="en-CA" smtClean="0"/>
              <a:t>7</a:t>
            </a:fld>
            <a:endParaRPr lang="en-CA"/>
          </a:p>
        </p:txBody>
      </p:sp>
    </p:spTree>
    <p:extLst>
      <p:ext uri="{BB962C8B-B14F-4D97-AF65-F5344CB8AC3E}">
        <p14:creationId xmlns:p14="http://schemas.microsoft.com/office/powerpoint/2010/main" val="363619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u="sng" dirty="0" smtClean="0"/>
              <a:t>Provide hard copy</a:t>
            </a:r>
            <a:r>
              <a:rPr lang="en-CA" b="1" u="sng" baseline="0" dirty="0" smtClean="0"/>
              <a:t> of list of communities and contact info for each CD nurse. </a:t>
            </a:r>
            <a:r>
              <a:rPr lang="en-CA" b="0" u="none" baseline="0" dirty="0" smtClean="0"/>
              <a:t> Review which CD nurse covers their community. If CD nurse and docs are in the office, provide face-to-face introduction (10 minutes).</a:t>
            </a:r>
            <a:endParaRPr lang="en-CA" b="1" u="sng" dirty="0" smtClean="0"/>
          </a:p>
          <a:p>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10</a:t>
            </a:fld>
            <a:endParaRPr lang="en-CA"/>
          </a:p>
        </p:txBody>
      </p:sp>
    </p:spTree>
    <p:extLst>
      <p:ext uri="{BB962C8B-B14F-4D97-AF65-F5344CB8AC3E}">
        <p14:creationId xmlns:p14="http://schemas.microsoft.com/office/powerpoint/2010/main" val="276209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Each of these programs are explained in</a:t>
            </a:r>
            <a:r>
              <a:rPr lang="en-CA" baseline="0" dirty="0" smtClean="0"/>
              <a:t> more detail during the orientation.</a:t>
            </a:r>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11</a:t>
            </a:fld>
            <a:endParaRPr lang="en-CA"/>
          </a:p>
        </p:txBody>
      </p:sp>
    </p:spTree>
    <p:extLst>
      <p:ext uri="{BB962C8B-B14F-4D97-AF65-F5344CB8AC3E}">
        <p14:creationId xmlns:p14="http://schemas.microsoft.com/office/powerpoint/2010/main" val="24227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12</a:t>
            </a:fld>
            <a:endParaRPr lang="en-CA"/>
          </a:p>
        </p:txBody>
      </p:sp>
    </p:spTree>
    <p:extLst>
      <p:ext uri="{BB962C8B-B14F-4D97-AF65-F5344CB8AC3E}">
        <p14:creationId xmlns:p14="http://schemas.microsoft.com/office/powerpoint/2010/main" val="277971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u="sng" dirty="0"/>
          </a:p>
        </p:txBody>
      </p:sp>
      <p:sp>
        <p:nvSpPr>
          <p:cNvPr id="4" name="Slide Number Placeholder 3"/>
          <p:cNvSpPr>
            <a:spLocks noGrp="1"/>
          </p:cNvSpPr>
          <p:nvPr>
            <p:ph type="sldNum" sz="quarter" idx="10"/>
          </p:nvPr>
        </p:nvSpPr>
        <p:spPr/>
        <p:txBody>
          <a:bodyPr/>
          <a:lstStyle/>
          <a:p>
            <a:fld id="{60378105-A7FD-9548-9FC6-12BDA270A623}" type="slidenum">
              <a:rPr lang="en-CA" smtClean="0"/>
              <a:t>13</a:t>
            </a:fld>
            <a:endParaRPr lang="en-CA"/>
          </a:p>
        </p:txBody>
      </p:sp>
    </p:spTree>
    <p:extLst>
      <p:ext uri="{BB962C8B-B14F-4D97-AF65-F5344CB8AC3E}">
        <p14:creationId xmlns:p14="http://schemas.microsoft.com/office/powerpoint/2010/main" val="252868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u="sng" dirty="0" smtClean="0"/>
              <a:t>Participants should</a:t>
            </a:r>
            <a:r>
              <a:rPr lang="en-CA" b="1" u="sng" baseline="0" dirty="0" smtClean="0"/>
              <a:t> have access to the Infectious Disease Protocol electronically as well as </a:t>
            </a:r>
            <a:r>
              <a:rPr lang="en-CA" b="1" u="sng" baseline="0" dirty="0" err="1" smtClean="0"/>
              <a:t>Heymann’s</a:t>
            </a:r>
            <a:r>
              <a:rPr lang="en-CA" b="1" u="sng" baseline="0" dirty="0" smtClean="0"/>
              <a:t> and use these for this exercise. (20 min)</a:t>
            </a:r>
            <a:endParaRPr lang="en-CA" b="1" u="sng" dirty="0" smtClean="0"/>
          </a:p>
          <a:p>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14</a:t>
            </a:fld>
            <a:endParaRPr lang="en-CA"/>
          </a:p>
        </p:txBody>
      </p:sp>
    </p:spTree>
    <p:extLst>
      <p:ext uri="{BB962C8B-B14F-4D97-AF65-F5344CB8AC3E}">
        <p14:creationId xmlns:p14="http://schemas.microsoft.com/office/powerpoint/2010/main" val="3031573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sz="3000">
                <a:solidFill>
                  <a:srgbClr val="4F0D1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789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5610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0201"/>
            <a:ext cx="2057400" cy="567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450201"/>
            <a:ext cx="6192837" cy="567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48555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8709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5970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37951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E40D50F-0626-7A4B-A742-09CCAA5CF4F6}" type="slidenum">
              <a:t>‹#›</a:t>
            </a:fld>
            <a:endParaRPr lang="en-US"/>
          </a:p>
        </p:txBody>
      </p:sp>
      <p:sp>
        <p:nvSpPr>
          <p:cNvPr id="10" name="TextBox 9"/>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11"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395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869" y="456920"/>
            <a:ext cx="8581679" cy="581609"/>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E40D50F-0626-7A4B-A742-09CCAA5CF4F6}" type="slidenum">
              <a:t>‹#›</a:t>
            </a:fld>
            <a:endParaRPr lang="en-US"/>
          </a:p>
        </p:txBody>
      </p:sp>
      <p:sp>
        <p:nvSpPr>
          <p:cNvPr id="6" name="TextBox 5"/>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7"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6278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E40D50F-0626-7A4B-A742-09CCAA5CF4F6}" type="slidenum">
              <a:t>‹#›</a:t>
            </a:fld>
            <a:endParaRPr lang="en-US"/>
          </a:p>
        </p:txBody>
      </p:sp>
      <p:sp>
        <p:nvSpPr>
          <p:cNvPr id="5" name="TextBox 4"/>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6"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71613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58"/>
            <a:ext cx="3008313" cy="96474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70358"/>
            <a:ext cx="5111750" cy="56558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1739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Tree>
    <p:extLst>
      <p:ext uri="{BB962C8B-B14F-4D97-AF65-F5344CB8AC3E}">
        <p14:creationId xmlns:p14="http://schemas.microsoft.com/office/powerpoint/2010/main" val="270047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 y="10001"/>
            <a:ext cx="9142571" cy="6858000"/>
          </a:xfrm>
          <a:prstGeom prst="rect">
            <a:avLst/>
          </a:prstGeom>
        </p:spPr>
      </p:pic>
      <p:sp>
        <p:nvSpPr>
          <p:cNvPr id="2" name="Title Placeholder 1"/>
          <p:cNvSpPr>
            <a:spLocks noGrp="1"/>
          </p:cNvSpPr>
          <p:nvPr>
            <p:ph type="title"/>
          </p:nvPr>
        </p:nvSpPr>
        <p:spPr>
          <a:xfrm>
            <a:off x="284869" y="274638"/>
            <a:ext cx="8581679" cy="763891"/>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284869" y="1139416"/>
            <a:ext cx="8581679" cy="48959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24818" y="6449568"/>
            <a:ext cx="568529" cy="365125"/>
          </a:xfrm>
          <a:prstGeom prst="rect">
            <a:avLst/>
          </a:prstGeom>
        </p:spPr>
        <p:txBody>
          <a:bodyPr vert="horz" lIns="91440" tIns="45720" rIns="91440" bIns="45720" rtlCol="0" anchor="ctr"/>
          <a:lstStyle>
            <a:lvl1pPr algn="l">
              <a:defRPr sz="1100" b="0" i="0">
                <a:solidFill>
                  <a:schemeClr val="bg1"/>
                </a:solidFill>
              </a:defRPr>
            </a:lvl1pPr>
          </a:lstStyle>
          <a:p>
            <a:fld id="{5E40D50F-0626-7A4B-A742-09CCAA5CF4F6}" type="slidenum">
              <a:rPr lang="en-US"/>
              <a:pPr/>
              <a:t>‹#›</a:t>
            </a:fld>
            <a:endParaRPr lang="en-US"/>
          </a:p>
        </p:txBody>
      </p:sp>
    </p:spTree>
    <p:extLst>
      <p:ext uri="{BB962C8B-B14F-4D97-AF65-F5344CB8AC3E}">
        <p14:creationId xmlns:p14="http://schemas.microsoft.com/office/powerpoint/2010/main" val="17608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cap="none">
          <a:solidFill>
            <a:srgbClr val="4F0D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gov.on.ca/en/pro/programs/publichealth/oph_standards/infdispro.aspx" TargetMode="External"/><Relationship Id="rId2" Type="http://schemas.openxmlformats.org/officeDocument/2006/relationships/hyperlink" Target="http://www.onehealth.ca/" TargetMode="External"/><Relationship Id="rId1" Type="http://schemas.openxmlformats.org/officeDocument/2006/relationships/slideLayout" Target="../slideLayouts/slideLayout2.xml"/><Relationship Id="rId4" Type="http://schemas.openxmlformats.org/officeDocument/2006/relationships/hyperlink" Target="http://health.gov.on.ca/en/pro/programs/publichealth/oph_standards/docs/protocols_guidelines/Ontario_Public_Health_Standards_2018_e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laws.gov.on.ca/html/statutes/english/elaws_statutes_90h07_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54" y="1915849"/>
            <a:ext cx="8623703" cy="1020297"/>
          </a:xfrm>
        </p:spPr>
        <p:txBody>
          <a:bodyPr anchor="b" anchorCtr="0">
            <a:noAutofit/>
          </a:bodyPr>
          <a:lstStyle/>
          <a:p>
            <a:pPr algn="l"/>
            <a:r>
              <a:rPr lang="en-US" dirty="0" smtClean="0">
                <a:cs typeface="Arial"/>
              </a:rPr>
              <a:t>Public Health Orientation</a:t>
            </a:r>
            <a:br>
              <a:rPr lang="en-US" dirty="0" smtClean="0">
                <a:cs typeface="Arial"/>
              </a:rPr>
            </a:br>
            <a:r>
              <a:rPr lang="en-US" dirty="0" smtClean="0">
                <a:cs typeface="Arial"/>
              </a:rPr>
              <a:t>Communicable Disease Prevention and Control</a:t>
            </a:r>
            <a:endParaRPr lang="en-US" dirty="0">
              <a:cs typeface="Arial"/>
            </a:endParaRPr>
          </a:p>
        </p:txBody>
      </p:sp>
      <p:sp>
        <p:nvSpPr>
          <p:cNvPr id="3" name="Subtitle 2"/>
          <p:cNvSpPr>
            <a:spLocks noGrp="1"/>
          </p:cNvSpPr>
          <p:nvPr>
            <p:ph type="subTitle" idx="1"/>
          </p:nvPr>
        </p:nvSpPr>
        <p:spPr>
          <a:xfrm>
            <a:off x="255254" y="3004343"/>
            <a:ext cx="8504309" cy="840981"/>
          </a:xfrm>
        </p:spPr>
        <p:txBody>
          <a:bodyPr>
            <a:noAutofit/>
          </a:bodyPr>
          <a:lstStyle/>
          <a:p>
            <a:pPr algn="l"/>
            <a:r>
              <a:rPr lang="en-US" dirty="0">
                <a:cs typeface="Arial"/>
              </a:rPr>
              <a:t>A</a:t>
            </a:r>
            <a:r>
              <a:rPr lang="en-US" dirty="0" smtClean="0">
                <a:cs typeface="Arial"/>
              </a:rPr>
              <a:t>pril 2018</a:t>
            </a:r>
            <a:endParaRPr lang="en-US" dirty="0">
              <a:cs typeface="Arial"/>
            </a:endParaRPr>
          </a:p>
        </p:txBody>
      </p:sp>
    </p:spTree>
    <p:extLst>
      <p:ext uri="{BB962C8B-B14F-4D97-AF65-F5344CB8AC3E}">
        <p14:creationId xmlns:p14="http://schemas.microsoft.com/office/powerpoint/2010/main" val="105021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Practice Advisors – Public Health (CD Nurses) - Roles</a:t>
            </a:r>
            <a:endParaRPr lang="en-CA" dirty="0"/>
          </a:p>
        </p:txBody>
      </p:sp>
      <p:sp>
        <p:nvSpPr>
          <p:cNvPr id="3" name="Content Placeholder 2"/>
          <p:cNvSpPr>
            <a:spLocks noGrp="1"/>
          </p:cNvSpPr>
          <p:nvPr>
            <p:ph idx="1"/>
          </p:nvPr>
        </p:nvSpPr>
        <p:spPr>
          <a:xfrm>
            <a:off x="284869" y="1139416"/>
            <a:ext cx="8581679" cy="5141068"/>
          </a:xfrm>
        </p:spPr>
        <p:txBody>
          <a:bodyPr/>
          <a:lstStyle/>
          <a:p>
            <a:r>
              <a:rPr lang="en-CA" sz="1800" dirty="0" smtClean="0"/>
              <a:t>Resource </a:t>
            </a:r>
            <a:r>
              <a:rPr lang="en-CA" sz="1800" dirty="0"/>
              <a:t>to CHNs, nurse managers and regional office</a:t>
            </a:r>
          </a:p>
          <a:p>
            <a:pPr lvl="0"/>
            <a:r>
              <a:rPr lang="en-CA" sz="1800" dirty="0"/>
              <a:t>Orientation and ongoing education of CHNs specifically with regards to communicable disease</a:t>
            </a:r>
          </a:p>
          <a:p>
            <a:pPr lvl="0"/>
            <a:r>
              <a:rPr lang="en-CA" sz="1800" dirty="0"/>
              <a:t>Provide assistance to CHNs in case and contact management of communicable diseases as needed</a:t>
            </a:r>
          </a:p>
          <a:p>
            <a:pPr lvl="0"/>
            <a:r>
              <a:rPr lang="en-CA" sz="1800" dirty="0"/>
              <a:t>Quality assurance/improvement of reportable disease program</a:t>
            </a:r>
          </a:p>
          <a:p>
            <a:pPr lvl="0"/>
            <a:r>
              <a:rPr lang="en-CA" sz="1800" dirty="0"/>
              <a:t>Surveillance/data collection </a:t>
            </a:r>
          </a:p>
          <a:p>
            <a:pPr lvl="0"/>
            <a:r>
              <a:rPr lang="en-CA" sz="1800" dirty="0"/>
              <a:t>In the event of an outbreak, will play an integral role on the outbreak management team</a:t>
            </a:r>
          </a:p>
          <a:p>
            <a:pPr lvl="0"/>
            <a:r>
              <a:rPr lang="en-CA" sz="1800" dirty="0"/>
              <a:t>Ensure open communication with CHNs, EHOs, local public health units, </a:t>
            </a:r>
            <a:r>
              <a:rPr lang="en-CA" sz="1800" dirty="0" smtClean="0"/>
              <a:t>FNIHB-OR offices</a:t>
            </a:r>
            <a:endParaRPr lang="en-CA" sz="1800" dirty="0"/>
          </a:p>
          <a:p>
            <a:pPr lvl="0"/>
            <a:r>
              <a:rPr lang="en-CA" sz="1800" dirty="0"/>
              <a:t>Public health crises response, related to communicable diseases</a:t>
            </a:r>
          </a:p>
          <a:p>
            <a:pPr lvl="0"/>
            <a:r>
              <a:rPr lang="en-CA" sz="1800" dirty="0"/>
              <a:t>Infection control</a:t>
            </a:r>
          </a:p>
          <a:p>
            <a:pPr lvl="0"/>
            <a:r>
              <a:rPr lang="en-CA" sz="1800" dirty="0"/>
              <a:t>Planning/implementation/evaluation</a:t>
            </a:r>
          </a:p>
          <a:p>
            <a:pPr lvl="0"/>
            <a:r>
              <a:rPr lang="en-CA" sz="1800" dirty="0"/>
              <a:t>Support nursing practice</a:t>
            </a:r>
          </a:p>
          <a:p>
            <a:pPr lvl="0"/>
            <a:r>
              <a:rPr lang="en-CA" sz="1800" dirty="0"/>
              <a:t>Encourage and support CHN’s to network and partner with their local PHU</a:t>
            </a:r>
            <a:r>
              <a:rPr lang="en-CA" dirty="0"/>
              <a:t>.</a:t>
            </a:r>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10</a:t>
            </a:fld>
            <a:endParaRPr lang="en-CA"/>
          </a:p>
        </p:txBody>
      </p:sp>
    </p:spTree>
    <p:extLst>
      <p:ext uri="{BB962C8B-B14F-4D97-AF65-F5344CB8AC3E}">
        <p14:creationId xmlns:p14="http://schemas.microsoft.com/office/powerpoint/2010/main" val="135822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Regional Communicable Disease Unit - Programs</a:t>
            </a:r>
            <a:endParaRPr lang="en-CA" dirty="0"/>
          </a:p>
        </p:txBody>
      </p:sp>
      <p:sp>
        <p:nvSpPr>
          <p:cNvPr id="3" name="Content Placeholder 2"/>
          <p:cNvSpPr>
            <a:spLocks noGrp="1"/>
          </p:cNvSpPr>
          <p:nvPr>
            <p:ph idx="1"/>
          </p:nvPr>
        </p:nvSpPr>
        <p:spPr/>
        <p:txBody>
          <a:bodyPr/>
          <a:lstStyle/>
          <a:p>
            <a:endParaRPr lang="en-CA" dirty="0" smtClean="0"/>
          </a:p>
          <a:p>
            <a:r>
              <a:rPr lang="en-CA" dirty="0" smtClean="0"/>
              <a:t>Communicable Disease Control and Management</a:t>
            </a:r>
          </a:p>
          <a:p>
            <a:endParaRPr lang="en-CA" dirty="0" smtClean="0"/>
          </a:p>
          <a:p>
            <a:r>
              <a:rPr lang="en-CA" dirty="0" smtClean="0"/>
              <a:t>Immunization/Vaccine Preventable Disease</a:t>
            </a:r>
          </a:p>
          <a:p>
            <a:endParaRPr lang="en-CA" dirty="0" smtClean="0"/>
          </a:p>
          <a:p>
            <a:r>
              <a:rPr lang="en-CA" dirty="0" smtClean="0"/>
              <a:t>Tuberculosis</a:t>
            </a:r>
          </a:p>
          <a:p>
            <a:endParaRPr lang="en-CA" dirty="0" smtClean="0"/>
          </a:p>
          <a:p>
            <a:r>
              <a:rPr lang="en-CA" dirty="0" smtClean="0"/>
              <a:t>Sexually Transmitted and Blood Borne Infections (STBBI)</a:t>
            </a:r>
          </a:p>
          <a:p>
            <a:endParaRPr lang="en-CA" dirty="0" smtClean="0"/>
          </a:p>
          <a:p>
            <a:r>
              <a:rPr lang="en-CA" dirty="0" smtClean="0"/>
              <a:t>Public Health Emergencies</a:t>
            </a:r>
          </a:p>
          <a:p>
            <a:endParaRPr lang="en-CA" dirty="0" smtClean="0"/>
          </a:p>
          <a:p>
            <a:r>
              <a:rPr lang="en-CA" dirty="0" smtClean="0"/>
              <a:t>Infection Prevention and Control</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11</a:t>
            </a:fld>
            <a:endParaRPr lang="en-CA"/>
          </a:p>
        </p:txBody>
      </p:sp>
    </p:spTree>
    <p:extLst>
      <p:ext uri="{BB962C8B-B14F-4D97-AF65-F5344CB8AC3E}">
        <p14:creationId xmlns:p14="http://schemas.microsoft.com/office/powerpoint/2010/main" val="60329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Communicable Disease Control and Management</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6211988"/>
              </p:ext>
            </p:extLst>
          </p:nvPr>
        </p:nvGraphicFramePr>
        <p:xfrm>
          <a:off x="284163" y="1139825"/>
          <a:ext cx="8582025"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E40D50F-0626-7A4B-A742-09CCAA5CF4F6}" type="slidenum">
              <a:rPr lang="en-CA" smtClean="0"/>
              <a:t>12</a:t>
            </a:fld>
            <a:endParaRPr lang="en-CA"/>
          </a:p>
        </p:txBody>
      </p:sp>
    </p:spTree>
    <p:extLst>
      <p:ext uri="{BB962C8B-B14F-4D97-AF65-F5344CB8AC3E}">
        <p14:creationId xmlns:p14="http://schemas.microsoft.com/office/powerpoint/2010/main" val="398906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Management - Exercise</a:t>
            </a:r>
            <a:endParaRPr lang="en-CA" dirty="0"/>
          </a:p>
        </p:txBody>
      </p:sp>
      <p:sp>
        <p:nvSpPr>
          <p:cNvPr id="3" name="Content Placeholder 2"/>
          <p:cNvSpPr>
            <a:spLocks noGrp="1"/>
          </p:cNvSpPr>
          <p:nvPr>
            <p:ph idx="1"/>
          </p:nvPr>
        </p:nvSpPr>
        <p:spPr/>
        <p:txBody>
          <a:bodyPr/>
          <a:lstStyle/>
          <a:p>
            <a:r>
              <a:rPr lang="en-CA" dirty="0" smtClean="0"/>
              <a:t>Break into 6 groups (or individuals)</a:t>
            </a:r>
          </a:p>
          <a:p>
            <a:r>
              <a:rPr lang="en-CA" dirty="0" smtClean="0"/>
              <a:t>Assign a disease to each group</a:t>
            </a:r>
          </a:p>
          <a:p>
            <a:endParaRPr lang="en-CA" dirty="0"/>
          </a:p>
          <a:p>
            <a:pPr marL="457200" indent="-457200">
              <a:buFont typeface="+mj-lt"/>
              <a:buAutoNum type="arabicPeriod"/>
            </a:pPr>
            <a:r>
              <a:rPr lang="en-CA" dirty="0" smtClean="0"/>
              <a:t>Chlamydia trachomatis</a:t>
            </a:r>
          </a:p>
          <a:p>
            <a:pPr marL="457200" indent="-457200">
              <a:buFont typeface="+mj-lt"/>
              <a:buAutoNum type="arabicPeriod"/>
            </a:pPr>
            <a:r>
              <a:rPr lang="en-CA" dirty="0" smtClean="0"/>
              <a:t>Chickenpox (Varicella)</a:t>
            </a:r>
          </a:p>
          <a:p>
            <a:pPr marL="457200" indent="-457200">
              <a:buFont typeface="+mj-lt"/>
              <a:buAutoNum type="arabicPeriod"/>
            </a:pPr>
            <a:r>
              <a:rPr lang="en-CA" dirty="0" smtClean="0"/>
              <a:t>Group A Streptococcal Disease, invasive (</a:t>
            </a:r>
            <a:r>
              <a:rPr lang="en-CA" dirty="0" err="1" smtClean="0"/>
              <a:t>iGAS</a:t>
            </a:r>
            <a:r>
              <a:rPr lang="en-CA" dirty="0" smtClean="0"/>
              <a:t>)</a:t>
            </a:r>
          </a:p>
          <a:p>
            <a:pPr marL="457200" indent="-457200">
              <a:buFont typeface="+mj-lt"/>
              <a:buAutoNum type="arabicPeriod"/>
            </a:pPr>
            <a:r>
              <a:rPr lang="en-CA" dirty="0" smtClean="0"/>
              <a:t>Hepatitis C</a:t>
            </a:r>
          </a:p>
          <a:p>
            <a:pPr marL="457200" indent="-457200">
              <a:buFont typeface="+mj-lt"/>
              <a:buAutoNum type="arabicPeriod"/>
            </a:pPr>
            <a:r>
              <a:rPr lang="en-CA" dirty="0" smtClean="0"/>
              <a:t>Influenza</a:t>
            </a:r>
          </a:p>
          <a:p>
            <a:pPr marL="457200" indent="-457200">
              <a:buFont typeface="+mj-lt"/>
              <a:buAutoNum type="arabicPeriod"/>
            </a:pPr>
            <a:r>
              <a:rPr lang="en-CA" dirty="0" smtClean="0"/>
              <a:t>Pertussis (Whooping Cough)</a:t>
            </a:r>
          </a:p>
          <a:p>
            <a:pPr marL="457200" indent="-457200">
              <a:buFont typeface="+mj-lt"/>
              <a:buAutoNum type="arabicPeriod"/>
            </a:pPr>
            <a:endParaRPr lang="en-CA" dirty="0" smtClean="0"/>
          </a:p>
          <a:p>
            <a:endParaRPr lang="en-CA" dirty="0" smtClean="0"/>
          </a:p>
        </p:txBody>
      </p:sp>
      <p:sp>
        <p:nvSpPr>
          <p:cNvPr id="4" name="Slide Number Placeholder 3"/>
          <p:cNvSpPr>
            <a:spLocks noGrp="1"/>
          </p:cNvSpPr>
          <p:nvPr>
            <p:ph type="sldNum" sz="quarter" idx="12"/>
          </p:nvPr>
        </p:nvSpPr>
        <p:spPr/>
        <p:txBody>
          <a:bodyPr/>
          <a:lstStyle/>
          <a:p>
            <a:fld id="{5E40D50F-0626-7A4B-A742-09CCAA5CF4F6}" type="slidenum">
              <a:rPr lang="en-CA" smtClean="0"/>
              <a:t>13</a:t>
            </a:fld>
            <a:endParaRPr lang="en-CA"/>
          </a:p>
        </p:txBody>
      </p:sp>
    </p:spTree>
    <p:extLst>
      <p:ext uri="{BB962C8B-B14F-4D97-AF65-F5344CB8AC3E}">
        <p14:creationId xmlns:p14="http://schemas.microsoft.com/office/powerpoint/2010/main" val="148041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Management Exercise - Continued</a:t>
            </a:r>
            <a:endParaRPr lang="en-CA" dirty="0"/>
          </a:p>
        </p:txBody>
      </p:sp>
      <p:sp>
        <p:nvSpPr>
          <p:cNvPr id="3" name="Content Placeholder 2"/>
          <p:cNvSpPr>
            <a:spLocks noGrp="1"/>
          </p:cNvSpPr>
          <p:nvPr>
            <p:ph idx="1"/>
          </p:nvPr>
        </p:nvSpPr>
        <p:spPr/>
        <p:txBody>
          <a:bodyPr/>
          <a:lstStyle/>
          <a:p>
            <a:pPr marL="0" indent="0">
              <a:buNone/>
            </a:pPr>
            <a:r>
              <a:rPr lang="en-CA" dirty="0"/>
              <a:t>Answer the following </a:t>
            </a:r>
            <a:r>
              <a:rPr lang="en-CA" dirty="0" smtClean="0"/>
              <a:t>questions for your group’s disease.</a:t>
            </a:r>
            <a:endParaRPr lang="en-CA" dirty="0"/>
          </a:p>
          <a:p>
            <a:endParaRPr lang="en-CA" dirty="0"/>
          </a:p>
          <a:p>
            <a:r>
              <a:rPr lang="en-CA" dirty="0"/>
              <a:t>What is the case definition for your disease?</a:t>
            </a:r>
          </a:p>
          <a:p>
            <a:r>
              <a:rPr lang="en-CA" dirty="0"/>
              <a:t>When is it reportable?</a:t>
            </a:r>
          </a:p>
          <a:p>
            <a:r>
              <a:rPr lang="en-CA" dirty="0"/>
              <a:t>What are the disease characteristics?</a:t>
            </a:r>
          </a:p>
          <a:p>
            <a:r>
              <a:rPr lang="en-CA" dirty="0"/>
              <a:t>What is the mode of transmission?</a:t>
            </a:r>
          </a:p>
          <a:p>
            <a:r>
              <a:rPr lang="en-CA" dirty="0"/>
              <a:t>What is </a:t>
            </a:r>
            <a:r>
              <a:rPr lang="en-CA" dirty="0" smtClean="0"/>
              <a:t>the period of communicability?</a:t>
            </a:r>
            <a:endParaRPr lang="en-CA" dirty="0"/>
          </a:p>
          <a:p>
            <a:r>
              <a:rPr lang="en-CA" dirty="0"/>
              <a:t>What is the treatment?</a:t>
            </a:r>
          </a:p>
          <a:p>
            <a:r>
              <a:rPr lang="en-CA" dirty="0"/>
              <a:t>Is contact tracing necessary? If so, who is considered a contact?</a:t>
            </a:r>
          </a:p>
          <a:p>
            <a:endParaRPr lang="en-CA" dirty="0"/>
          </a:p>
          <a:p>
            <a:endParaRPr lang="en-CA" dirty="0" smtClean="0"/>
          </a:p>
          <a:p>
            <a:pPr marL="0" indent="0">
              <a:buNone/>
            </a:pPr>
            <a:r>
              <a:rPr lang="en-CA" dirty="0" smtClean="0"/>
              <a:t>Report your answers back to the large group.</a:t>
            </a:r>
            <a:endParaRPr lang="en-CA" dirty="0"/>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14</a:t>
            </a:fld>
            <a:endParaRPr lang="en-CA"/>
          </a:p>
        </p:txBody>
      </p:sp>
    </p:spTree>
    <p:extLst>
      <p:ext uri="{BB962C8B-B14F-4D97-AF65-F5344CB8AC3E}">
        <p14:creationId xmlns:p14="http://schemas.microsoft.com/office/powerpoint/2010/main" val="172652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Contact Tracing</a:t>
            </a:r>
            <a:endParaRPr lang="en-CA" dirty="0"/>
          </a:p>
        </p:txBody>
      </p:sp>
      <p:sp>
        <p:nvSpPr>
          <p:cNvPr id="3" name="Content Placeholder 2"/>
          <p:cNvSpPr>
            <a:spLocks noGrp="1"/>
          </p:cNvSpPr>
          <p:nvPr>
            <p:ph idx="1"/>
          </p:nvPr>
        </p:nvSpPr>
        <p:spPr/>
        <p:txBody>
          <a:bodyPr/>
          <a:lstStyle/>
          <a:p>
            <a:r>
              <a:rPr lang="en-CA" dirty="0" smtClean="0"/>
              <a:t>A systematic process to:</a:t>
            </a:r>
          </a:p>
          <a:p>
            <a:endParaRPr lang="en-CA" dirty="0" smtClean="0"/>
          </a:p>
          <a:p>
            <a:pPr lvl="1"/>
            <a:r>
              <a:rPr lang="en-CA" dirty="0" smtClean="0"/>
              <a:t>Identify people that have been exposed to a communicable disease</a:t>
            </a:r>
          </a:p>
          <a:p>
            <a:pPr lvl="1"/>
            <a:endParaRPr lang="en-CA" dirty="0" smtClean="0"/>
          </a:p>
          <a:p>
            <a:pPr lvl="1"/>
            <a:r>
              <a:rPr lang="en-CA" dirty="0" smtClean="0"/>
              <a:t>Assess people for signs and symptoms of the communicable disease</a:t>
            </a:r>
          </a:p>
          <a:p>
            <a:pPr lvl="1"/>
            <a:endParaRPr lang="en-CA" dirty="0" smtClean="0"/>
          </a:p>
          <a:p>
            <a:pPr lvl="1"/>
            <a:r>
              <a:rPr lang="en-CA" dirty="0" smtClean="0"/>
              <a:t>Provide/confirm appropriate treatment or chemoprophylaxis for the disease, if required</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15</a:t>
            </a:fld>
            <a:endParaRPr lang="en-CA"/>
          </a:p>
        </p:txBody>
      </p:sp>
    </p:spTree>
    <p:extLst>
      <p:ext uri="{BB962C8B-B14F-4D97-AF65-F5344CB8AC3E}">
        <p14:creationId xmlns:p14="http://schemas.microsoft.com/office/powerpoint/2010/main" val="66355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Prevention Activities</a:t>
            </a:r>
            <a:endParaRPr lang="en-CA" dirty="0"/>
          </a:p>
        </p:txBody>
      </p:sp>
      <p:sp>
        <p:nvSpPr>
          <p:cNvPr id="3" name="Content Placeholder 2"/>
          <p:cNvSpPr>
            <a:spLocks noGrp="1"/>
          </p:cNvSpPr>
          <p:nvPr>
            <p:ph idx="1"/>
          </p:nvPr>
        </p:nvSpPr>
        <p:spPr/>
        <p:txBody>
          <a:bodyPr/>
          <a:lstStyle/>
          <a:p>
            <a:endParaRPr lang="en-CA" dirty="0" smtClean="0"/>
          </a:p>
          <a:p>
            <a:r>
              <a:rPr lang="en-CA" dirty="0" smtClean="0"/>
              <a:t>Need </a:t>
            </a:r>
            <a:r>
              <a:rPr lang="en-CA" dirty="0"/>
              <a:t>to target the </a:t>
            </a:r>
            <a:r>
              <a:rPr lang="en-CA" dirty="0" smtClean="0"/>
              <a:t>individual, family, groups and the community </a:t>
            </a:r>
            <a:r>
              <a:rPr lang="en-CA" dirty="0"/>
              <a:t>at </a:t>
            </a:r>
            <a:r>
              <a:rPr lang="en-CA" dirty="0" smtClean="0"/>
              <a:t>large</a:t>
            </a:r>
          </a:p>
          <a:p>
            <a:endParaRPr lang="en-CA" dirty="0"/>
          </a:p>
          <a:p>
            <a:r>
              <a:rPr lang="en-CA" dirty="0"/>
              <a:t>Vulnerable populations may need their own focus and interventions</a:t>
            </a:r>
            <a:r>
              <a:rPr lang="en-CA" dirty="0" smtClean="0"/>
              <a:t>.</a:t>
            </a:r>
          </a:p>
          <a:p>
            <a:endParaRPr lang="en-CA" dirty="0" smtClean="0"/>
          </a:p>
          <a:p>
            <a:r>
              <a:rPr lang="en-CA" dirty="0" smtClean="0"/>
              <a:t>Requires skills in health promotion and community development.</a:t>
            </a:r>
            <a:endParaRPr lang="en-CA" dirty="0"/>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16</a:t>
            </a:fld>
            <a:endParaRPr lang="en-CA"/>
          </a:p>
        </p:txBody>
      </p:sp>
    </p:spTree>
    <p:extLst>
      <p:ext uri="{BB962C8B-B14F-4D97-AF65-F5344CB8AC3E}">
        <p14:creationId xmlns:p14="http://schemas.microsoft.com/office/powerpoint/2010/main" val="200106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Prevention Activities - Exercise</a:t>
            </a:r>
            <a:endParaRPr lang="en-CA" dirty="0"/>
          </a:p>
        </p:txBody>
      </p:sp>
      <p:sp>
        <p:nvSpPr>
          <p:cNvPr id="3" name="Content Placeholder 2"/>
          <p:cNvSpPr>
            <a:spLocks noGrp="1"/>
          </p:cNvSpPr>
          <p:nvPr>
            <p:ph idx="1"/>
          </p:nvPr>
        </p:nvSpPr>
        <p:spPr>
          <a:xfrm>
            <a:off x="284163" y="1139416"/>
            <a:ext cx="8581679" cy="5310152"/>
          </a:xfrm>
        </p:spPr>
        <p:txBody>
          <a:bodyPr/>
          <a:lstStyle/>
          <a:p>
            <a:pPr marL="0" indent="0">
              <a:buNone/>
            </a:pPr>
            <a:r>
              <a:rPr lang="en-CA" dirty="0" smtClean="0"/>
              <a:t>Form the same groups with the same disease as the case management exercise. Answer the question for your disease.</a:t>
            </a:r>
          </a:p>
          <a:p>
            <a:endParaRPr lang="en-CA" dirty="0" smtClean="0"/>
          </a:p>
          <a:p>
            <a:pPr marL="457200" indent="-457200">
              <a:buFont typeface="+mj-lt"/>
              <a:buAutoNum type="arabicPeriod"/>
            </a:pPr>
            <a:r>
              <a:rPr lang="en-CA" dirty="0" smtClean="0"/>
              <a:t>What community level prevention activities can be applied if you have a case of </a:t>
            </a:r>
            <a:r>
              <a:rPr lang="en-CA" b="1" dirty="0" smtClean="0"/>
              <a:t>pertussis (whooping cough)</a:t>
            </a:r>
            <a:r>
              <a:rPr lang="en-CA" dirty="0" smtClean="0"/>
              <a:t>? What community partners would you involve?</a:t>
            </a:r>
          </a:p>
          <a:p>
            <a:pPr marL="457200" indent="-457200">
              <a:buFont typeface="+mj-lt"/>
              <a:buAutoNum type="arabicPeriod"/>
            </a:pPr>
            <a:r>
              <a:rPr lang="en-CA" dirty="0" smtClean="0"/>
              <a:t>What community level prevention activities can be applied if you have a case of </a:t>
            </a:r>
            <a:r>
              <a:rPr lang="en-CA" b="1" dirty="0" err="1" smtClean="0"/>
              <a:t>iGAS</a:t>
            </a:r>
            <a:r>
              <a:rPr lang="en-CA" dirty="0" smtClean="0"/>
              <a:t>? What community partners would you involve?</a:t>
            </a:r>
          </a:p>
          <a:p>
            <a:pPr marL="457200" indent="-457200">
              <a:buFont typeface="+mj-lt"/>
              <a:buAutoNum type="arabicPeriod"/>
            </a:pPr>
            <a:r>
              <a:rPr lang="en-CA" dirty="0" smtClean="0"/>
              <a:t>What individual level prevention activities can be applied if you have a case of </a:t>
            </a:r>
            <a:r>
              <a:rPr lang="en-CA" b="1" dirty="0" smtClean="0"/>
              <a:t>chlamydia</a:t>
            </a:r>
            <a:r>
              <a:rPr lang="en-CA" dirty="0" smtClean="0"/>
              <a:t>?</a:t>
            </a:r>
          </a:p>
          <a:p>
            <a:pPr marL="457200" indent="-457200">
              <a:buFont typeface="+mj-lt"/>
              <a:buAutoNum type="arabicPeriod"/>
            </a:pPr>
            <a:r>
              <a:rPr lang="en-CA" dirty="0" smtClean="0"/>
              <a:t>What individual level prevention activities can be applied if you have a case of </a:t>
            </a:r>
            <a:r>
              <a:rPr lang="en-CA" b="1" dirty="0" smtClean="0"/>
              <a:t>chickenpox (varicella</a:t>
            </a:r>
            <a:r>
              <a:rPr lang="en-CA" dirty="0" smtClean="0"/>
              <a:t>)?</a:t>
            </a:r>
          </a:p>
          <a:p>
            <a:pPr marL="457200" indent="-457200">
              <a:buFont typeface="+mj-lt"/>
              <a:buAutoNum type="arabicPeriod"/>
            </a:pPr>
            <a:r>
              <a:rPr lang="en-CA" dirty="0" smtClean="0"/>
              <a:t>What vulnerable groups should you address and what should your messaging be for </a:t>
            </a:r>
            <a:r>
              <a:rPr lang="en-CA" b="1" dirty="0" smtClean="0"/>
              <a:t>influenza</a:t>
            </a:r>
            <a:r>
              <a:rPr lang="en-CA" dirty="0" smtClean="0"/>
              <a:t>?</a:t>
            </a:r>
          </a:p>
          <a:p>
            <a:pPr marL="457200" indent="-457200">
              <a:buFont typeface="+mj-lt"/>
              <a:buAutoNum type="arabicPeriod"/>
            </a:pPr>
            <a:r>
              <a:rPr lang="en-CA" dirty="0" smtClean="0"/>
              <a:t>What vulnerable groups should you address and what should your messaging be for </a:t>
            </a:r>
            <a:r>
              <a:rPr lang="en-CA" b="1" dirty="0" smtClean="0"/>
              <a:t>hepatitis c</a:t>
            </a:r>
            <a:r>
              <a:rPr lang="en-CA" dirty="0" smtClean="0"/>
              <a:t>?</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17</a:t>
            </a:fld>
            <a:endParaRPr lang="en-CA"/>
          </a:p>
        </p:txBody>
      </p:sp>
    </p:spTree>
    <p:extLst>
      <p:ext uri="{BB962C8B-B14F-4D97-AF65-F5344CB8AC3E}">
        <p14:creationId xmlns:p14="http://schemas.microsoft.com/office/powerpoint/2010/main" val="376621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Surveillance – Reportable Disease Form</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18</a:t>
            </a:fld>
            <a:endParaRPr lang="en-CA"/>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5610" y="1139825"/>
            <a:ext cx="6099131"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9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Surveillance – Reportable Disease Form - Continued</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19</a:t>
            </a:fld>
            <a:endParaRPr lang="en-CA"/>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6939" y="1139825"/>
            <a:ext cx="5876472"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28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Objectives</a:t>
            </a:r>
            <a:endParaRPr lang="en-CA" dirty="0"/>
          </a:p>
        </p:txBody>
      </p:sp>
      <p:sp>
        <p:nvSpPr>
          <p:cNvPr id="3" name="Content Placeholder 2"/>
          <p:cNvSpPr>
            <a:spLocks noGrp="1"/>
          </p:cNvSpPr>
          <p:nvPr>
            <p:ph idx="1"/>
          </p:nvPr>
        </p:nvSpPr>
        <p:spPr/>
        <p:txBody>
          <a:bodyPr/>
          <a:lstStyle/>
          <a:p>
            <a:pPr marL="0" indent="0">
              <a:buNone/>
            </a:pPr>
            <a:r>
              <a:rPr lang="en-CA" dirty="0" smtClean="0"/>
              <a:t>At the end of this presentation the learner will:</a:t>
            </a:r>
          </a:p>
          <a:p>
            <a:pPr marL="0" indent="0">
              <a:buNone/>
            </a:pPr>
            <a:endParaRPr lang="en-CA" dirty="0" smtClean="0"/>
          </a:p>
          <a:p>
            <a:pPr marL="457200" indent="-457200">
              <a:buFont typeface="+mj-lt"/>
              <a:buAutoNum type="arabicPeriod"/>
            </a:pPr>
            <a:r>
              <a:rPr lang="en-CA" dirty="0" smtClean="0"/>
              <a:t>Understand the goals and outcomes expected of communicable </a:t>
            </a:r>
            <a:r>
              <a:rPr lang="en-CA" dirty="0" smtClean="0"/>
              <a:t>disease (CD)  </a:t>
            </a:r>
            <a:r>
              <a:rPr lang="en-CA" dirty="0" smtClean="0"/>
              <a:t>public health activities</a:t>
            </a:r>
          </a:p>
          <a:p>
            <a:pPr marL="457200" indent="-457200">
              <a:buFont typeface="+mj-lt"/>
              <a:buAutoNum type="arabicPeriod"/>
            </a:pPr>
            <a:r>
              <a:rPr lang="en-CA" dirty="0" smtClean="0"/>
              <a:t>Understand the importance of the chain of transmission in the prevention and control of communicable diseases</a:t>
            </a:r>
          </a:p>
          <a:p>
            <a:pPr marL="457200" indent="-457200">
              <a:buFont typeface="+mj-lt"/>
              <a:buAutoNum type="arabicPeriod"/>
            </a:pPr>
            <a:r>
              <a:rPr lang="en-CA" dirty="0" smtClean="0"/>
              <a:t>Understand the legislation relevant to CD prevention and control</a:t>
            </a:r>
          </a:p>
          <a:p>
            <a:pPr marL="457200" indent="-457200">
              <a:buFont typeface="+mj-lt"/>
              <a:buAutoNum type="arabicPeriod"/>
            </a:pPr>
            <a:r>
              <a:rPr lang="en-CA" dirty="0" smtClean="0"/>
              <a:t>Understand </a:t>
            </a:r>
            <a:r>
              <a:rPr lang="en-CA" smtClean="0"/>
              <a:t>the </a:t>
            </a:r>
            <a:r>
              <a:rPr lang="en-CA" smtClean="0"/>
              <a:t>FNIHB-OR regional </a:t>
            </a:r>
            <a:r>
              <a:rPr lang="en-CA" dirty="0" smtClean="0"/>
              <a:t>CD program</a:t>
            </a:r>
          </a:p>
          <a:p>
            <a:pPr marL="457200" indent="-457200">
              <a:buFont typeface="+mj-lt"/>
              <a:buAutoNum type="arabicPeriod"/>
            </a:pPr>
            <a:r>
              <a:rPr lang="en-CA" dirty="0" smtClean="0"/>
              <a:t>Understand CD management</a:t>
            </a:r>
          </a:p>
          <a:p>
            <a:pPr marL="457200" indent="-457200">
              <a:buFont typeface="+mj-lt"/>
              <a:buAutoNum type="arabicPeriod"/>
            </a:pPr>
            <a:r>
              <a:rPr lang="en-CA" dirty="0" smtClean="0"/>
              <a:t>Understand how to fill out the Reportable Disease Form</a:t>
            </a:r>
          </a:p>
          <a:p>
            <a:pPr marL="457200" indent="-457200">
              <a:buFont typeface="+mj-lt"/>
              <a:buAutoNum type="arabicPeriod"/>
            </a:pP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2</a:t>
            </a:fld>
            <a:endParaRPr lang="en-CA"/>
          </a:p>
        </p:txBody>
      </p:sp>
    </p:spTree>
    <p:extLst>
      <p:ext uri="{BB962C8B-B14F-4D97-AF65-F5344CB8AC3E}">
        <p14:creationId xmlns:p14="http://schemas.microsoft.com/office/powerpoint/2010/main" val="296041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lstStyle/>
          <a:p>
            <a:r>
              <a:rPr lang="en-CA" dirty="0"/>
              <a:t>FNIHB-OR. </a:t>
            </a:r>
            <a:r>
              <a:rPr lang="en-CA" dirty="0" smtClean="0">
                <a:hlinkClick r:id="rId2"/>
              </a:rPr>
              <a:t>www.onehealth.ca</a:t>
            </a:r>
            <a:endParaRPr lang="en-CA" dirty="0" smtClean="0"/>
          </a:p>
          <a:p>
            <a:endParaRPr lang="en-CA" dirty="0"/>
          </a:p>
          <a:p>
            <a:r>
              <a:rPr lang="en-CA" dirty="0" smtClean="0"/>
              <a:t>MOHLTC. (2018). Infectious Diseases Protocol. </a:t>
            </a:r>
            <a:r>
              <a:rPr lang="en-CA" dirty="0"/>
              <a:t>Retrieved from: </a:t>
            </a:r>
            <a:r>
              <a:rPr lang="en-CA" dirty="0">
                <a:hlinkClick r:id="rId3"/>
              </a:rPr>
              <a:t>http://</a:t>
            </a:r>
            <a:r>
              <a:rPr lang="en-CA" dirty="0" smtClean="0">
                <a:hlinkClick r:id="rId3"/>
              </a:rPr>
              <a:t>www.health.gov.on.ca/en/pro/programs/publichealth/oph_standards/infdispro.aspx</a:t>
            </a:r>
            <a:endParaRPr lang="en-CA" dirty="0" smtClean="0"/>
          </a:p>
          <a:p>
            <a:endParaRPr lang="en-CA" dirty="0" smtClean="0"/>
          </a:p>
          <a:p>
            <a:r>
              <a:rPr lang="en-CA" dirty="0"/>
              <a:t>MOHLTC. (2018). Ontario Public Health Standards</a:t>
            </a:r>
            <a:r>
              <a:rPr lang="en-CA" dirty="0" smtClean="0"/>
              <a:t>. </a:t>
            </a:r>
            <a:r>
              <a:rPr lang="en-CA" dirty="0"/>
              <a:t>Retrieved from: </a:t>
            </a:r>
            <a:r>
              <a:rPr lang="en-CA" dirty="0">
                <a:hlinkClick r:id="rId4"/>
              </a:rPr>
              <a:t>http://</a:t>
            </a:r>
            <a:r>
              <a:rPr lang="en-CA" dirty="0" smtClean="0">
                <a:hlinkClick r:id="rId4"/>
              </a:rPr>
              <a:t>health.gov.on.ca/en/pro/programs/publichealth/oph_standards/docs/protocols_guidelines/Ontario_Public_Health_Standards_2018_en.pdf</a:t>
            </a:r>
            <a:endParaRPr lang="en-CA" dirty="0" smtClean="0"/>
          </a:p>
          <a:p>
            <a:pPr marL="0" indent="0">
              <a:buNone/>
            </a:pPr>
            <a:endParaRPr lang="en-CA" dirty="0"/>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20</a:t>
            </a:fld>
            <a:endParaRPr lang="en-CA"/>
          </a:p>
        </p:txBody>
      </p:sp>
    </p:spTree>
    <p:extLst>
      <p:ext uri="{BB962C8B-B14F-4D97-AF65-F5344CB8AC3E}">
        <p14:creationId xmlns:p14="http://schemas.microsoft.com/office/powerpoint/2010/main" val="1447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Regional Communicable Disease Unit - Staff</a:t>
            </a:r>
            <a:endParaRPr lang="en-CA" dirty="0"/>
          </a:p>
        </p:txBody>
      </p:sp>
      <p:sp>
        <p:nvSpPr>
          <p:cNvPr id="3" name="Content Placeholder 2"/>
          <p:cNvSpPr>
            <a:spLocks noGrp="1"/>
          </p:cNvSpPr>
          <p:nvPr>
            <p:ph idx="1"/>
          </p:nvPr>
        </p:nvSpPr>
        <p:spPr/>
        <p:txBody>
          <a:bodyPr/>
          <a:lstStyle/>
          <a:p>
            <a:r>
              <a:rPr lang="en-CA" dirty="0" smtClean="0"/>
              <a:t>Director of Public Health – Dr. Rosemarie </a:t>
            </a:r>
            <a:r>
              <a:rPr lang="en-CA" dirty="0" err="1" smtClean="0"/>
              <a:t>Ramsingh</a:t>
            </a:r>
            <a:endParaRPr lang="en-CA" dirty="0" smtClean="0"/>
          </a:p>
          <a:p>
            <a:r>
              <a:rPr lang="en-CA" dirty="0" smtClean="0"/>
              <a:t>Medical Officer – Dr. Jo Ann Majerovich</a:t>
            </a:r>
          </a:p>
          <a:p>
            <a:r>
              <a:rPr lang="en-CA" smtClean="0"/>
              <a:t>A/Communicable </a:t>
            </a:r>
            <a:r>
              <a:rPr lang="en-CA" dirty="0" smtClean="0"/>
              <a:t>Disease Manager – Teresa Gillespie</a:t>
            </a:r>
          </a:p>
          <a:p>
            <a:r>
              <a:rPr lang="en-CA" dirty="0" smtClean="0"/>
              <a:t>Practice Consultant: Public Health – Leanne Coward</a:t>
            </a:r>
          </a:p>
          <a:p>
            <a:r>
              <a:rPr lang="en-CA" dirty="0" smtClean="0"/>
              <a:t>Practice Advisor: Public Health (Communicable Disease nurses)</a:t>
            </a:r>
          </a:p>
          <a:p>
            <a:pPr lvl="1"/>
            <a:r>
              <a:rPr lang="en-CA" dirty="0" smtClean="0"/>
              <a:t>Innocent Magocha</a:t>
            </a:r>
          </a:p>
          <a:p>
            <a:pPr lvl="1"/>
            <a:r>
              <a:rPr lang="en-CA" dirty="0" smtClean="0"/>
              <a:t>Susan Conway</a:t>
            </a:r>
          </a:p>
          <a:p>
            <a:pPr lvl="1"/>
            <a:r>
              <a:rPr lang="en-CA" dirty="0" smtClean="0"/>
              <a:t>Maritza Lima</a:t>
            </a:r>
            <a:endParaRPr lang="en-CA" dirty="0"/>
          </a:p>
          <a:p>
            <a:r>
              <a:rPr lang="en-CA" dirty="0" smtClean="0"/>
              <a:t>A/Communicable Disease Education Coordinator – Melissa Gregory</a:t>
            </a:r>
          </a:p>
          <a:p>
            <a:r>
              <a:rPr lang="en-CA" dirty="0" smtClean="0"/>
              <a:t>Regional Epidemiology Manager – Marene Gatali</a:t>
            </a:r>
          </a:p>
          <a:p>
            <a:r>
              <a:rPr lang="en-CA" dirty="0" smtClean="0"/>
              <a:t>Epidemiologists </a:t>
            </a:r>
          </a:p>
          <a:p>
            <a:pPr lvl="1"/>
            <a:r>
              <a:rPr lang="en-CA" dirty="0" smtClean="0"/>
              <a:t>Michelle Haavaldsrud</a:t>
            </a:r>
          </a:p>
          <a:p>
            <a:pPr lvl="1"/>
            <a:r>
              <a:rPr lang="en-CA" dirty="0" smtClean="0"/>
              <a:t>Melanie </a:t>
            </a:r>
            <a:r>
              <a:rPr lang="en-CA" dirty="0" err="1" smtClean="0"/>
              <a:t>Varin</a:t>
            </a:r>
            <a:endParaRPr lang="en-CA" dirty="0" smtClean="0"/>
          </a:p>
        </p:txBody>
      </p:sp>
      <p:sp>
        <p:nvSpPr>
          <p:cNvPr id="4" name="Slide Number Placeholder 3"/>
          <p:cNvSpPr>
            <a:spLocks noGrp="1"/>
          </p:cNvSpPr>
          <p:nvPr>
            <p:ph type="sldNum" sz="quarter" idx="12"/>
          </p:nvPr>
        </p:nvSpPr>
        <p:spPr/>
        <p:txBody>
          <a:bodyPr/>
          <a:lstStyle/>
          <a:p>
            <a:fld id="{5E40D50F-0626-7A4B-A742-09CCAA5CF4F6}" type="slidenum">
              <a:rPr lang="en-CA" smtClean="0">
                <a:solidFill>
                  <a:prstClr val="white"/>
                </a:solidFill>
              </a:rPr>
              <a:pPr/>
              <a:t>21</a:t>
            </a:fld>
            <a:endParaRPr lang="en-CA">
              <a:solidFill>
                <a:prstClr val="white"/>
              </a:solidFill>
            </a:endParaRPr>
          </a:p>
        </p:txBody>
      </p:sp>
    </p:spTree>
    <p:extLst>
      <p:ext uri="{BB962C8B-B14F-4D97-AF65-F5344CB8AC3E}">
        <p14:creationId xmlns:p14="http://schemas.microsoft.com/office/powerpoint/2010/main" val="111322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300" dirty="0" smtClean="0"/>
              <a:t>Ontario Public Health Standards – Communicable Diseases</a:t>
            </a:r>
            <a:endParaRPr lang="en-CA" sz="2300" dirty="0"/>
          </a:p>
        </p:txBody>
      </p:sp>
      <p:sp>
        <p:nvSpPr>
          <p:cNvPr id="3" name="Content Placeholder 2"/>
          <p:cNvSpPr>
            <a:spLocks noGrp="1"/>
          </p:cNvSpPr>
          <p:nvPr>
            <p:ph idx="1"/>
          </p:nvPr>
        </p:nvSpPr>
        <p:spPr>
          <a:xfrm>
            <a:off x="284869" y="1139416"/>
            <a:ext cx="8581679" cy="5310152"/>
          </a:xfrm>
        </p:spPr>
        <p:txBody>
          <a:bodyPr/>
          <a:lstStyle/>
          <a:p>
            <a:r>
              <a:rPr lang="en-CA" dirty="0" smtClean="0"/>
              <a:t>Goal</a:t>
            </a:r>
          </a:p>
          <a:p>
            <a:pPr lvl="1"/>
            <a:r>
              <a:rPr lang="en-CA" dirty="0"/>
              <a:t>To reduce the burden of communicable diseases and other infectious diseases of public health importance</a:t>
            </a:r>
            <a:r>
              <a:rPr lang="en-CA" dirty="0" smtClean="0"/>
              <a:t>.</a:t>
            </a:r>
          </a:p>
          <a:p>
            <a:pPr marL="457200" lvl="1" indent="0">
              <a:buNone/>
            </a:pPr>
            <a:endParaRPr lang="en-CA" dirty="0" smtClean="0"/>
          </a:p>
          <a:p>
            <a:r>
              <a:rPr lang="en-CA" dirty="0" smtClean="0"/>
              <a:t>Outcomes</a:t>
            </a:r>
          </a:p>
          <a:p>
            <a:pPr lvl="1"/>
            <a:r>
              <a:rPr lang="en-CA" dirty="0" smtClean="0"/>
              <a:t>Community is aware </a:t>
            </a:r>
            <a:r>
              <a:rPr lang="en-CA" dirty="0"/>
              <a:t>of and uses local data to influence and inform the development of local healthy public policy and its programs and services for the prevention of infectious and communicable </a:t>
            </a:r>
            <a:r>
              <a:rPr lang="en-CA" dirty="0" smtClean="0"/>
              <a:t>diseases.</a:t>
            </a:r>
          </a:p>
          <a:p>
            <a:pPr lvl="1"/>
            <a:r>
              <a:rPr lang="en-CA" dirty="0" smtClean="0"/>
              <a:t>Health </a:t>
            </a:r>
            <a:r>
              <a:rPr lang="en-CA" dirty="0"/>
              <a:t>programs and services are designed to address the identified needs of the community, including priority populations, associated with infectious and communicable </a:t>
            </a:r>
            <a:r>
              <a:rPr lang="en-CA" dirty="0" smtClean="0"/>
              <a:t>diseases.</a:t>
            </a:r>
          </a:p>
          <a:p>
            <a:pPr lvl="1"/>
            <a:r>
              <a:rPr lang="en-CA" dirty="0" smtClean="0"/>
              <a:t>Timely </a:t>
            </a:r>
            <a:r>
              <a:rPr lang="en-CA" dirty="0"/>
              <a:t>and effective detection, identification, and management of exposures and local cases/outbreaks of infectious and communicable diseases of public health importance, including diseases of public health significance, their associated risk factors, and emerging </a:t>
            </a:r>
            <a:r>
              <a:rPr lang="en-CA" dirty="0" smtClean="0"/>
              <a:t>trends.</a:t>
            </a:r>
          </a:p>
          <a:p>
            <a:pPr lvl="1"/>
            <a:r>
              <a:rPr lang="en-CA" dirty="0" smtClean="0"/>
              <a:t>Effective </a:t>
            </a:r>
            <a:r>
              <a:rPr lang="en-CA" dirty="0"/>
              <a:t>case management results in limited secondary </a:t>
            </a:r>
            <a:r>
              <a:rPr lang="en-CA" dirty="0" smtClean="0"/>
              <a:t>cases.</a:t>
            </a:r>
          </a:p>
          <a:p>
            <a:pPr lvl="1"/>
            <a:r>
              <a:rPr lang="en-CA" dirty="0" smtClean="0"/>
              <a:t>Reduced </a:t>
            </a:r>
            <a:r>
              <a:rPr lang="en-CA" dirty="0"/>
              <a:t>transmission of infections and communicable diseases</a:t>
            </a:r>
            <a:r>
              <a:rPr lang="en-CA" sz="2000" dirty="0"/>
              <a:t>.</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3</a:t>
            </a:fld>
            <a:endParaRPr lang="en-CA" dirty="0"/>
          </a:p>
        </p:txBody>
      </p:sp>
    </p:spTree>
    <p:extLst>
      <p:ext uri="{BB962C8B-B14F-4D97-AF65-F5344CB8AC3E}">
        <p14:creationId xmlns:p14="http://schemas.microsoft.com/office/powerpoint/2010/main" val="5978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Communicable Disease?</a:t>
            </a:r>
            <a:endParaRPr lang="en-US"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r>
              <a:rPr lang="en-CA" dirty="0" smtClean="0"/>
              <a:t>An </a:t>
            </a:r>
            <a:r>
              <a:rPr lang="en-CA" dirty="0"/>
              <a:t>infectious disease transmissible (as from person to person) by direct contact with an affected individual or the individual's discharges or by indirect means (as by a vector</a:t>
            </a:r>
            <a:r>
              <a:rPr lang="en-CA" dirty="0" smtClean="0"/>
              <a:t>)                                 </a:t>
            </a:r>
            <a:r>
              <a:rPr lang="en-CA" sz="1400" dirty="0" smtClean="0"/>
              <a:t>Merriam Webster Dictionary</a:t>
            </a:r>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4</a:t>
            </a:fld>
            <a:endParaRPr lang="en-US"/>
          </a:p>
        </p:txBody>
      </p:sp>
    </p:spTree>
    <p:extLst>
      <p:ext uri="{BB962C8B-B14F-4D97-AF65-F5344CB8AC3E}">
        <p14:creationId xmlns:p14="http://schemas.microsoft.com/office/powerpoint/2010/main" val="16784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Chain of Transmission</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5</a:t>
            </a:fld>
            <a:endParaRPr lang="en-CA"/>
          </a:p>
        </p:txBody>
      </p:sp>
      <p:sp>
        <p:nvSpPr>
          <p:cNvPr id="8" name="Content Placeholder 7"/>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marL="0" indent="0" algn="r">
              <a:buNone/>
            </a:pPr>
            <a:r>
              <a:rPr lang="en-CA" sz="1200" dirty="0" smtClean="0"/>
              <a:t>Public Health Ontario. (2012). Routine Practices and Additional Precautions.</a:t>
            </a:r>
            <a:endParaRPr lang="en-CA" sz="12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0674" y="1014465"/>
            <a:ext cx="5620832" cy="462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57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Breaking the Chain of Transmission</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6</a:t>
            </a:fld>
            <a:endParaRPr lang="en-CA"/>
          </a:p>
        </p:txBody>
      </p:sp>
      <p:sp>
        <p:nvSpPr>
          <p:cNvPr id="6" name="Content Placeholder 5"/>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marL="0" indent="0" algn="r">
              <a:buNone/>
            </a:pPr>
            <a:endParaRPr lang="en-CA" sz="1200" dirty="0" smtClean="0"/>
          </a:p>
          <a:p>
            <a:pPr marL="0" indent="0" algn="r">
              <a:buNone/>
            </a:pPr>
            <a:r>
              <a:rPr lang="en-CA" sz="1200" dirty="0" smtClean="0"/>
              <a:t>Public Health Ontario. (2012). Routine Practices and Additional Precautions</a:t>
            </a:r>
            <a:endParaRPr lang="en-CA" sz="12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961" y="1038528"/>
            <a:ext cx="5965718" cy="478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9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my legal requirements for CDCM?</a:t>
            </a:r>
            <a:endParaRPr lang="en-CA" dirty="0"/>
          </a:p>
        </p:txBody>
      </p:sp>
      <p:sp>
        <p:nvSpPr>
          <p:cNvPr id="3" name="Content Placeholder 2"/>
          <p:cNvSpPr>
            <a:spLocks noGrp="1"/>
          </p:cNvSpPr>
          <p:nvPr>
            <p:ph idx="1"/>
          </p:nvPr>
        </p:nvSpPr>
        <p:spPr/>
        <p:txBody>
          <a:bodyPr/>
          <a:lstStyle/>
          <a:p>
            <a:r>
              <a:rPr lang="en-CA" dirty="0" smtClean="0"/>
              <a:t>Health Protection and Promotion Act</a:t>
            </a:r>
          </a:p>
          <a:p>
            <a:endParaRPr lang="en-CA" dirty="0" smtClean="0"/>
          </a:p>
          <a:p>
            <a:r>
              <a:rPr lang="en-CA" dirty="0" smtClean="0"/>
              <a:t>Diseases of Public Health Importance</a:t>
            </a:r>
          </a:p>
          <a:p>
            <a:endParaRPr lang="en-CA" dirty="0" smtClean="0"/>
          </a:p>
          <a:p>
            <a:r>
              <a:rPr lang="en-CA" dirty="0" smtClean="0"/>
              <a:t>Infectious Diseases Protocol: Appendix B</a:t>
            </a:r>
          </a:p>
          <a:p>
            <a:endParaRPr lang="en-CA" dirty="0" smtClean="0"/>
          </a:p>
          <a:p>
            <a:r>
              <a:rPr lang="en-CA" dirty="0" smtClean="0"/>
              <a:t>FNIHB-OR Reporting</a:t>
            </a:r>
          </a:p>
          <a:p>
            <a:pPr lvl="1"/>
            <a:r>
              <a:rPr lang="en-CA" dirty="0" smtClean="0"/>
              <a:t>Reportable Disease Form</a:t>
            </a:r>
          </a:p>
          <a:p>
            <a:pPr lvl="1"/>
            <a:r>
              <a:rPr lang="en-CA" dirty="0" smtClean="0"/>
              <a:t>Hepatitis Case Management Form</a:t>
            </a:r>
          </a:p>
          <a:p>
            <a:pPr lvl="1"/>
            <a:r>
              <a:rPr lang="en-CA" dirty="0" smtClean="0"/>
              <a:t>Tuberculosis Forms</a:t>
            </a:r>
          </a:p>
        </p:txBody>
      </p:sp>
      <p:sp>
        <p:nvSpPr>
          <p:cNvPr id="4" name="Slide Number Placeholder 3"/>
          <p:cNvSpPr>
            <a:spLocks noGrp="1"/>
          </p:cNvSpPr>
          <p:nvPr>
            <p:ph type="sldNum" sz="quarter" idx="12"/>
          </p:nvPr>
        </p:nvSpPr>
        <p:spPr/>
        <p:txBody>
          <a:bodyPr/>
          <a:lstStyle/>
          <a:p>
            <a:fld id="{5E40D50F-0626-7A4B-A742-09CCAA5CF4F6}" type="slidenum">
              <a:rPr lang="en-CA" smtClean="0"/>
              <a:t>7</a:t>
            </a:fld>
            <a:endParaRPr lang="en-CA"/>
          </a:p>
        </p:txBody>
      </p:sp>
    </p:spTree>
    <p:extLst>
      <p:ext uri="{BB962C8B-B14F-4D97-AF65-F5344CB8AC3E}">
        <p14:creationId xmlns:p14="http://schemas.microsoft.com/office/powerpoint/2010/main" val="248102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Health Protection and Promotion </a:t>
            </a:r>
            <a:r>
              <a:rPr lang="en-CA" dirty="0" smtClean="0"/>
              <a:t>Act</a:t>
            </a:r>
            <a:endParaRPr lang="en-CA" dirty="0"/>
          </a:p>
        </p:txBody>
      </p:sp>
      <p:sp>
        <p:nvSpPr>
          <p:cNvPr id="3" name="Content Placeholder 2"/>
          <p:cNvSpPr>
            <a:spLocks noGrp="1"/>
          </p:cNvSpPr>
          <p:nvPr>
            <p:ph idx="1"/>
          </p:nvPr>
        </p:nvSpPr>
        <p:spPr/>
        <p:txBody>
          <a:bodyPr/>
          <a:lstStyle/>
          <a:p>
            <a:r>
              <a:rPr lang="en-CA" sz="2000" dirty="0">
                <a:solidFill>
                  <a:schemeClr val="tx1"/>
                </a:solidFill>
              </a:rPr>
              <a:t>The Health Protection and Promotion Act is the legislation that directs the management of communicable diseases in the province. </a:t>
            </a:r>
            <a:endParaRPr lang="en-CA" sz="2000" dirty="0" smtClean="0">
              <a:solidFill>
                <a:schemeClr val="tx1"/>
              </a:solidFill>
            </a:endParaRPr>
          </a:p>
          <a:p>
            <a:endParaRPr lang="en-CA" sz="2000" dirty="0">
              <a:solidFill>
                <a:schemeClr val="tx1"/>
              </a:solidFill>
            </a:endParaRPr>
          </a:p>
          <a:p>
            <a:r>
              <a:rPr lang="en-CA" sz="2000" dirty="0" smtClean="0">
                <a:solidFill>
                  <a:schemeClr val="tx1"/>
                </a:solidFill>
              </a:rPr>
              <a:t>First </a:t>
            </a:r>
            <a:r>
              <a:rPr lang="en-CA" sz="2000" dirty="0">
                <a:solidFill>
                  <a:schemeClr val="tx1"/>
                </a:solidFill>
              </a:rPr>
              <a:t>Nations and Inuit Health Branch – Ontario Region adheres to this legislation and works in partnership with the Public Health Units in providing health services to First Nations living on reserve in accordance with the Act.</a:t>
            </a:r>
          </a:p>
          <a:p>
            <a:r>
              <a:rPr lang="en-CA" sz="2000" dirty="0">
                <a:solidFill>
                  <a:schemeClr val="tx1"/>
                </a:solidFill>
                <a:hlinkClick r:id="rId2"/>
              </a:rPr>
              <a:t>http://</a:t>
            </a:r>
            <a:r>
              <a:rPr lang="en-CA" sz="2000" dirty="0" smtClean="0">
                <a:solidFill>
                  <a:schemeClr val="tx1"/>
                </a:solidFill>
                <a:hlinkClick r:id="rId2"/>
              </a:rPr>
              <a:t>www.elaws.gov.on.ca/html/statutes/english/elaws_statutes_90h07_e.html</a:t>
            </a:r>
            <a:r>
              <a:rPr lang="en-CA" sz="2000" dirty="0" smtClean="0">
                <a:solidFill>
                  <a:schemeClr val="tx1"/>
                </a:solidFill>
              </a:rPr>
              <a:t> </a:t>
            </a:r>
            <a:endParaRPr lang="en-CA" sz="2000" dirty="0">
              <a:solidFill>
                <a:schemeClr val="tx1"/>
              </a:solidFill>
            </a:endParaRPr>
          </a:p>
          <a:p>
            <a:endParaRPr lang="en-CA" sz="2000" dirty="0" smtClean="0">
              <a:solidFill>
                <a:schemeClr val="tx1"/>
              </a:solidFill>
            </a:endParaRPr>
          </a:p>
          <a:p>
            <a:r>
              <a:rPr lang="en-CA" sz="2000" dirty="0">
                <a:solidFill>
                  <a:schemeClr val="tx1"/>
                </a:solidFill>
              </a:rPr>
              <a:t>The HPPA lists Diseases of Public Health Importance (formerly called Reportable Disease List). </a:t>
            </a:r>
            <a:endParaRPr lang="en-CA" sz="2000" dirty="0" smtClean="0">
              <a:solidFill>
                <a:schemeClr val="tx1"/>
              </a:solidFill>
            </a:endParaRPr>
          </a:p>
          <a:p>
            <a:endParaRPr lang="en-CA" sz="2000" dirty="0">
              <a:solidFill>
                <a:schemeClr val="tx1"/>
              </a:solidFill>
            </a:endParaRPr>
          </a:p>
          <a:p>
            <a:r>
              <a:rPr lang="en-CA" sz="2000" dirty="0">
                <a:solidFill>
                  <a:schemeClr val="tx1"/>
                </a:solidFill>
              </a:rPr>
              <a:t>Any positive lab slip is reported to both the physician who ordered the test and the PHU for reporting purposes. </a:t>
            </a:r>
          </a:p>
          <a:p>
            <a:endParaRPr lang="en-CA" sz="2000" dirty="0">
              <a:solidFill>
                <a:schemeClr val="tx1"/>
              </a:solidFill>
            </a:endParaRPr>
          </a:p>
        </p:txBody>
      </p:sp>
      <p:sp>
        <p:nvSpPr>
          <p:cNvPr id="4" name="Slide Number Placeholder 3"/>
          <p:cNvSpPr>
            <a:spLocks noGrp="1"/>
          </p:cNvSpPr>
          <p:nvPr>
            <p:ph type="sldNum" sz="quarter" idx="12"/>
          </p:nvPr>
        </p:nvSpPr>
        <p:spPr/>
        <p:txBody>
          <a:bodyPr/>
          <a:lstStyle/>
          <a:p>
            <a:fld id="{5E40D50F-0626-7A4B-A742-09CCAA5CF4F6}" type="slidenum">
              <a:rPr lang="en-CA" smtClean="0"/>
              <a:t>8</a:t>
            </a:fld>
            <a:endParaRPr lang="en-CA"/>
          </a:p>
        </p:txBody>
      </p:sp>
    </p:spTree>
    <p:extLst>
      <p:ext uri="{BB962C8B-B14F-4D97-AF65-F5344CB8AC3E}">
        <p14:creationId xmlns:p14="http://schemas.microsoft.com/office/powerpoint/2010/main" val="31652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Health Protection and Promotion Act</a:t>
            </a:r>
          </a:p>
        </p:txBody>
      </p:sp>
      <p:sp>
        <p:nvSpPr>
          <p:cNvPr id="3" name="Content Placeholder 2"/>
          <p:cNvSpPr>
            <a:spLocks noGrp="1"/>
          </p:cNvSpPr>
          <p:nvPr>
            <p:ph idx="1"/>
          </p:nvPr>
        </p:nvSpPr>
        <p:spPr/>
        <p:txBody>
          <a:bodyPr/>
          <a:lstStyle/>
          <a:p>
            <a:r>
              <a:rPr lang="en-CA" sz="1800" dirty="0" smtClean="0">
                <a:solidFill>
                  <a:schemeClr val="tx1"/>
                </a:solidFill>
              </a:rPr>
              <a:t>The </a:t>
            </a:r>
            <a:r>
              <a:rPr lang="en-CA" sz="1800" dirty="0">
                <a:solidFill>
                  <a:schemeClr val="tx1"/>
                </a:solidFill>
              </a:rPr>
              <a:t>Communicable Disease Nurse at FNIHB or the CHN in the community (or both) are advised of the positive result for follow up.</a:t>
            </a:r>
          </a:p>
          <a:p>
            <a:endParaRPr lang="en-CA" sz="1800" dirty="0">
              <a:solidFill>
                <a:schemeClr val="tx1"/>
              </a:solidFill>
            </a:endParaRPr>
          </a:p>
          <a:p>
            <a:r>
              <a:rPr lang="en-CA" sz="1800" dirty="0">
                <a:solidFill>
                  <a:schemeClr val="tx1"/>
                </a:solidFill>
              </a:rPr>
              <a:t>Appendix B of the MOHLTC Infectious Diseases Protocol outlines the reporting requirements for each reportable disease, including what is considered a case. It indicates if confirmed and/or suspected cases must be reported.</a:t>
            </a:r>
          </a:p>
          <a:p>
            <a:endParaRPr lang="en-CA" sz="1800" dirty="0">
              <a:solidFill>
                <a:schemeClr val="tx1"/>
              </a:solidFill>
            </a:endParaRPr>
          </a:p>
          <a:p>
            <a:r>
              <a:rPr lang="en-CA" sz="1800" dirty="0">
                <a:solidFill>
                  <a:schemeClr val="tx1"/>
                </a:solidFill>
              </a:rPr>
              <a:t>While the MOHLTC tracks reportable diseases in a database called </a:t>
            </a:r>
            <a:r>
              <a:rPr lang="en-CA" sz="1800" dirty="0" err="1">
                <a:solidFill>
                  <a:schemeClr val="tx1"/>
                </a:solidFill>
              </a:rPr>
              <a:t>iPHIS</a:t>
            </a:r>
            <a:r>
              <a:rPr lang="en-CA" sz="1800" dirty="0">
                <a:solidFill>
                  <a:schemeClr val="tx1"/>
                </a:solidFill>
              </a:rPr>
              <a:t>, FNIHB does not have access to this information. </a:t>
            </a:r>
          </a:p>
          <a:p>
            <a:endParaRPr lang="en-CA" sz="1800" dirty="0" smtClean="0">
              <a:solidFill>
                <a:schemeClr val="tx1"/>
              </a:solidFill>
            </a:endParaRPr>
          </a:p>
          <a:p>
            <a:r>
              <a:rPr lang="en-CA" sz="1800" dirty="0" smtClean="0">
                <a:solidFill>
                  <a:schemeClr val="tx1"/>
                </a:solidFill>
              </a:rPr>
              <a:t>FNIHB </a:t>
            </a:r>
            <a:r>
              <a:rPr lang="en-CA" sz="1800" dirty="0">
                <a:solidFill>
                  <a:schemeClr val="tx1"/>
                </a:solidFill>
              </a:rPr>
              <a:t>has a parallel reporting system through the CD nurses, which captures the number of cases of reportable diseases that occur in First Nation communities. </a:t>
            </a:r>
            <a:endParaRPr lang="en-CA" sz="1800" dirty="0" smtClean="0">
              <a:solidFill>
                <a:schemeClr val="tx1"/>
              </a:solidFill>
            </a:endParaRPr>
          </a:p>
          <a:p>
            <a:endParaRPr lang="en-CA" sz="1800" dirty="0">
              <a:solidFill>
                <a:schemeClr val="tx1"/>
              </a:solidFill>
            </a:endParaRPr>
          </a:p>
          <a:p>
            <a:r>
              <a:rPr lang="en-CA" sz="1800" dirty="0" smtClean="0">
                <a:solidFill>
                  <a:schemeClr val="tx1"/>
                </a:solidFill>
              </a:rPr>
              <a:t>All </a:t>
            </a:r>
            <a:r>
              <a:rPr lang="en-CA" sz="1800" dirty="0">
                <a:solidFill>
                  <a:schemeClr val="tx1"/>
                </a:solidFill>
              </a:rPr>
              <a:t>CHNs must submit the appropriate forms so that the surveillance system is accurate.</a:t>
            </a:r>
          </a:p>
          <a:p>
            <a:endParaRPr lang="en-CA" dirty="0"/>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9</a:t>
            </a:fld>
            <a:endParaRPr lang="en-CA"/>
          </a:p>
        </p:txBody>
      </p:sp>
    </p:spTree>
    <p:extLst>
      <p:ext uri="{BB962C8B-B14F-4D97-AF65-F5344CB8AC3E}">
        <p14:creationId xmlns:p14="http://schemas.microsoft.com/office/powerpoint/2010/main" val="3566720485"/>
      </p:ext>
    </p:extLst>
  </p:cSld>
  <p:clrMapOvr>
    <a:masterClrMapping/>
  </p:clrMapOvr>
</p:sld>
</file>

<file path=ppt/theme/theme1.xml><?xml version="1.0" encoding="utf-8"?>
<a:theme xmlns:a="http://schemas.openxmlformats.org/drawingml/2006/main" name="Generic-B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Generic-BIL</Template>
  <TotalTime>887</TotalTime>
  <Words>2254</Words>
  <Application>Microsoft Office PowerPoint</Application>
  <PresentationFormat>On-screen Show (4:3)</PresentationFormat>
  <Paragraphs>319</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Generic-BIL</vt:lpstr>
      <vt:lpstr>Public Health Orientation Communicable Disease Prevention and Control</vt:lpstr>
      <vt:lpstr>Learning Objectives</vt:lpstr>
      <vt:lpstr>Ontario Public Health Standards – Communicable Diseases</vt:lpstr>
      <vt:lpstr>What is a Communicable Disease?</vt:lpstr>
      <vt:lpstr>Chain of Transmission</vt:lpstr>
      <vt:lpstr>Breaking the Chain of Transmission</vt:lpstr>
      <vt:lpstr>What are my legal requirements for CDCM?</vt:lpstr>
      <vt:lpstr>Health Protection and Promotion Act</vt:lpstr>
      <vt:lpstr>Health Protection and Promotion Act</vt:lpstr>
      <vt:lpstr>Practice Advisors – Public Health (CD Nurses) - Roles</vt:lpstr>
      <vt:lpstr>Regional Communicable Disease Unit - Programs</vt:lpstr>
      <vt:lpstr>Communicable Disease Control and Management</vt:lpstr>
      <vt:lpstr>Case Management - Exercise</vt:lpstr>
      <vt:lpstr>Case Management Exercise - Continued</vt:lpstr>
      <vt:lpstr>Contact Tracing</vt:lpstr>
      <vt:lpstr>Prevention Activities</vt:lpstr>
      <vt:lpstr>Prevention Activities - Exercise</vt:lpstr>
      <vt:lpstr>Surveillance – Reportable Disease Form</vt:lpstr>
      <vt:lpstr>Surveillance – Reportable Disease Form - Continued</vt:lpstr>
      <vt:lpstr>References</vt:lpstr>
      <vt:lpstr>Regional Communicable Disease Unit - Staff</vt:lpstr>
    </vt:vector>
  </TitlesOfParts>
  <Company>Health Canada - Santé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Mireille  Charbonneau</dc:creator>
  <cp:lastModifiedBy>Valerie Muchenje</cp:lastModifiedBy>
  <cp:revision>46</cp:revision>
  <cp:lastPrinted>2015-10-30T16:33:26Z</cp:lastPrinted>
  <dcterms:created xsi:type="dcterms:W3CDTF">2016-04-29T17:40:22Z</dcterms:created>
  <dcterms:modified xsi:type="dcterms:W3CDTF">2018-06-25T14:43:50Z</dcterms:modified>
</cp:coreProperties>
</file>